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6"/>
  </p:notesMasterIdLst>
  <p:sldIdLst>
    <p:sldId id="256" r:id="rId2"/>
    <p:sldId id="263" r:id="rId3"/>
    <p:sldId id="257" r:id="rId4"/>
    <p:sldId id="261" r:id="rId5"/>
    <p:sldId id="258" r:id="rId6"/>
    <p:sldId id="262" r:id="rId7"/>
    <p:sldId id="264" r:id="rId8"/>
    <p:sldId id="265" r:id="rId9"/>
    <p:sldId id="266" r:id="rId10"/>
    <p:sldId id="267" r:id="rId11"/>
    <p:sldId id="259" r:id="rId12"/>
    <p:sldId id="269" r:id="rId13"/>
    <p:sldId id="260" r:id="rId14"/>
    <p:sldId id="268" r:id="rId15"/>
    <p:sldId id="270" r:id="rId16"/>
    <p:sldId id="271" r:id="rId17"/>
    <p:sldId id="272" r:id="rId18"/>
    <p:sldId id="273" r:id="rId19"/>
    <p:sldId id="275" r:id="rId20"/>
    <p:sldId id="281" r:id="rId21"/>
    <p:sldId id="274" r:id="rId22"/>
    <p:sldId id="277" r:id="rId23"/>
    <p:sldId id="276" r:id="rId24"/>
    <p:sldId id="282" r:id="rId25"/>
    <p:sldId id="283" r:id="rId26"/>
    <p:sldId id="284" r:id="rId27"/>
    <p:sldId id="285" r:id="rId28"/>
    <p:sldId id="286"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805A6-A591-294F-A2AB-9660783AC3A7}"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A02F0-74A0-5E41-A59A-409A2CD9473E}" type="slidenum">
              <a:rPr lang="en-US" smtClean="0"/>
              <a:t>‹#›</a:t>
            </a:fld>
            <a:endParaRPr lang="en-US"/>
          </a:p>
        </p:txBody>
      </p:sp>
    </p:spTree>
    <p:extLst>
      <p:ext uri="{BB962C8B-B14F-4D97-AF65-F5344CB8AC3E}">
        <p14:creationId xmlns:p14="http://schemas.microsoft.com/office/powerpoint/2010/main" val="3833300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A02F0-74A0-5E41-A59A-409A2CD9473E}" type="slidenum">
              <a:rPr lang="en-US" smtClean="0"/>
              <a:t>5</a:t>
            </a:fld>
            <a:endParaRPr lang="en-US"/>
          </a:p>
        </p:txBody>
      </p:sp>
    </p:spTree>
    <p:extLst>
      <p:ext uri="{BB962C8B-B14F-4D97-AF65-F5344CB8AC3E}">
        <p14:creationId xmlns:p14="http://schemas.microsoft.com/office/powerpoint/2010/main" val="400276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517C8-EFD5-4729-A1DC-74B83CD1B4AD}" type="slidenum">
              <a:rPr lang="en-US" altLang="en-US"/>
              <a:pPr/>
              <a:t>34</a:t>
            </a:fld>
            <a:endParaRPr lang="en-US" altLang="en-US"/>
          </a:p>
        </p:txBody>
      </p:sp>
      <p:sp>
        <p:nvSpPr>
          <p:cNvPr id="153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95922-176C-40F2-8169-103CCDBDEC14}" type="slidenum">
              <a:rPr lang="en-US" altLang="en-US"/>
              <a:pPr/>
              <a:t>35</a:t>
            </a:fld>
            <a:endParaRPr lang="en-US" altLang="en-US"/>
          </a:p>
        </p:txBody>
      </p:sp>
      <p:sp>
        <p:nvSpPr>
          <p:cNvPr id="155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961A8-942C-4746-84C4-39D2230119E8}" type="slidenum">
              <a:rPr lang="en-US" altLang="en-US"/>
              <a:pPr/>
              <a:t>36</a:t>
            </a:fld>
            <a:endParaRPr lang="en-US" altLang="en-US"/>
          </a:p>
        </p:txBody>
      </p:sp>
      <p:sp>
        <p:nvSpPr>
          <p:cNvPr id="157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F4A99-720F-4080-A1AB-EDDA5E328E57}" type="slidenum">
              <a:rPr lang="en-US" altLang="en-US"/>
              <a:pPr/>
              <a:t>37</a:t>
            </a:fld>
            <a:endParaRPr lang="en-US" altLang="en-US"/>
          </a:p>
        </p:txBody>
      </p:sp>
      <p:sp>
        <p:nvSpPr>
          <p:cNvPr id="159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F9802-7EBD-46B7-9A69-B20C1539607E}" type="slidenum">
              <a:rPr lang="en-US" altLang="en-US"/>
              <a:pPr/>
              <a:t>38</a:t>
            </a:fld>
            <a:endParaRPr lang="en-US" altLang="en-US"/>
          </a:p>
        </p:txBody>
      </p:sp>
      <p:sp>
        <p:nvSpPr>
          <p:cNvPr id="161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9129F-B640-408F-A177-3A2C2DE45765}" type="slidenum">
              <a:rPr lang="en-US" altLang="en-US"/>
              <a:pPr/>
              <a:t>39</a:t>
            </a:fld>
            <a:endParaRPr lang="en-US" altLang="en-US"/>
          </a:p>
        </p:txBody>
      </p:sp>
      <p:sp>
        <p:nvSpPr>
          <p:cNvPr id="163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D5FA7-AE94-434C-9151-6A15D2F361BE}" type="slidenum">
              <a:rPr lang="en-US" altLang="en-US"/>
              <a:pPr/>
              <a:t>40</a:t>
            </a:fld>
            <a:endParaRPr lang="en-US" altLang="en-US"/>
          </a:p>
        </p:txBody>
      </p:sp>
      <p:sp>
        <p:nvSpPr>
          <p:cNvPr id="165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085F1-0962-4970-8DF4-249F69FD6FAB}" type="slidenum">
              <a:rPr lang="en-US" altLang="en-US"/>
              <a:pPr/>
              <a:t>41</a:t>
            </a:fld>
            <a:endParaRPr lang="en-US" altLang="en-US"/>
          </a:p>
        </p:txBody>
      </p:sp>
      <p:sp>
        <p:nvSpPr>
          <p:cNvPr id="167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93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E7BB-E0C6-4478-A384-0D82EB3AD2E1}" type="slidenum">
              <a:rPr lang="en-US" altLang="en-US"/>
              <a:pPr/>
              <a:t>42</a:t>
            </a:fld>
            <a:endParaRPr lang="en-US" altLang="en-US"/>
          </a:p>
        </p:txBody>
      </p:sp>
      <p:sp>
        <p:nvSpPr>
          <p:cNvPr id="169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99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8C36E-498E-43B8-908F-BEF3D91D3229}" type="slidenum">
              <a:rPr lang="en-US" altLang="en-US"/>
              <a:pPr/>
              <a:t>43</a:t>
            </a:fld>
            <a:endParaRPr lang="en-US" altLang="en-US"/>
          </a:p>
        </p:txBody>
      </p:sp>
      <p:sp>
        <p:nvSpPr>
          <p:cNvPr id="172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E9EC2-E091-4C7B-BCB0-5232540A0579}" type="slidenum">
              <a:rPr lang="en-US" altLang="en-US"/>
              <a:pPr/>
              <a:t>26</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3049D-5F13-4F6F-86E7-460548F696CF}" type="slidenum">
              <a:rPr lang="en-US" altLang="en-US"/>
              <a:pPr/>
              <a:t>44</a:t>
            </a:fld>
            <a:endParaRPr lang="en-US" altLang="en-US"/>
          </a:p>
        </p:txBody>
      </p:sp>
      <p:sp>
        <p:nvSpPr>
          <p:cNvPr id="174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08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5D26C-8532-4A7F-808B-C6F23D136E8F}" type="slidenum">
              <a:rPr lang="en-US" altLang="en-US"/>
              <a:pPr/>
              <a:t>45</a:t>
            </a:fld>
            <a:endParaRPr lang="en-US" altLang="en-US"/>
          </a:p>
        </p:txBody>
      </p:sp>
      <p:sp>
        <p:nvSpPr>
          <p:cNvPr id="176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613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1CCAE-BC1E-4288-8D93-D9E714B2B660}" type="slidenum">
              <a:rPr lang="en-US" altLang="en-US"/>
              <a:pPr/>
              <a:t>46</a:t>
            </a:fld>
            <a:endParaRPr lang="en-US" altLang="en-US"/>
          </a:p>
        </p:txBody>
      </p:sp>
      <p:sp>
        <p:nvSpPr>
          <p:cNvPr id="178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98369-28B1-4427-A6BB-5ECE462D39B5}" type="slidenum">
              <a:rPr lang="en-US" altLang="en-US"/>
              <a:pPr/>
              <a:t>47</a:t>
            </a:fld>
            <a:endParaRPr lang="en-US" altLang="en-US"/>
          </a:p>
        </p:txBody>
      </p:sp>
      <p:sp>
        <p:nvSpPr>
          <p:cNvPr id="180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A6F73-23DF-4DC4-86E4-53BB0D9A89F9}" type="slidenum">
              <a:rPr lang="en-US" altLang="en-US"/>
              <a:pPr/>
              <a:t>48</a:t>
            </a:fld>
            <a:endParaRPr lang="en-US" altLang="en-US"/>
          </a:p>
        </p:txBody>
      </p:sp>
      <p:sp>
        <p:nvSpPr>
          <p:cNvPr id="182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021FD-C105-4042-A2F8-96C08EB50A23}" type="slidenum">
              <a:rPr lang="en-US" altLang="en-US"/>
              <a:pPr/>
              <a:t>49</a:t>
            </a:fld>
            <a:endParaRPr lang="en-US" altLang="en-US"/>
          </a:p>
        </p:txBody>
      </p:sp>
      <p:sp>
        <p:nvSpPr>
          <p:cNvPr id="184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2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90465-B055-4DA4-AA81-3069FEC6C64A}" type="slidenum">
              <a:rPr lang="en-US" altLang="en-US"/>
              <a:pPr/>
              <a:t>50</a:t>
            </a:fld>
            <a:endParaRPr lang="en-US" altLang="en-US"/>
          </a:p>
        </p:txBody>
      </p:sp>
      <p:sp>
        <p:nvSpPr>
          <p:cNvPr id="186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46310-2713-440A-9BCD-C75F420BF1C0}" type="slidenum">
              <a:rPr lang="en-US" altLang="en-US"/>
              <a:pPr/>
              <a:t>51</a:t>
            </a:fld>
            <a:endParaRPr lang="en-US" altLang="en-US"/>
          </a:p>
        </p:txBody>
      </p:sp>
      <p:sp>
        <p:nvSpPr>
          <p:cNvPr id="188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64948-9F26-4886-A1F5-FECE5A1181B2}" type="slidenum">
              <a:rPr lang="en-US" altLang="en-US"/>
              <a:pPr/>
              <a:t>52</a:t>
            </a:fld>
            <a:endParaRPr lang="en-US" altLang="en-US"/>
          </a:p>
        </p:txBody>
      </p:sp>
      <p:sp>
        <p:nvSpPr>
          <p:cNvPr id="190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46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F6E8F-A627-4BA4-8C53-F74FD0AFB247}" type="slidenum">
              <a:rPr lang="en-US" altLang="en-US"/>
              <a:pPr/>
              <a:t>53</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E78D9-3A67-4A9F-BA9A-24B141DDAEEB}" type="slidenum">
              <a:rPr lang="en-US" altLang="en-US"/>
              <a:pPr/>
              <a:t>27</a:t>
            </a:fld>
            <a:endParaRPr lang="en-US" altLang="en-US"/>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BABDC-F446-46D4-866F-54C944BFEB27}" type="slidenum">
              <a:rPr lang="en-US" altLang="en-US"/>
              <a:pPr/>
              <a:t>54</a:t>
            </a:fld>
            <a:endParaRPr lang="en-US" altLang="en-US"/>
          </a:p>
        </p:txBody>
      </p:sp>
      <p:sp>
        <p:nvSpPr>
          <p:cNvPr id="194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6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75320-5DA9-4246-82AE-E51CF7680869}" type="slidenum">
              <a:rPr lang="en-US" altLang="en-US"/>
              <a:pPr/>
              <a:t>55</a:t>
            </a:fld>
            <a:endParaRPr lang="en-US" altLang="en-US"/>
          </a:p>
        </p:txBody>
      </p:sp>
      <p:sp>
        <p:nvSpPr>
          <p:cNvPr id="196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2AF34-A4A9-4041-824D-68F10EFFEB5E}" type="slidenum">
              <a:rPr lang="en-US" altLang="en-US"/>
              <a:pPr/>
              <a:t>56</a:t>
            </a:fld>
            <a:endParaRPr lang="en-US" altLang="en-US"/>
          </a:p>
        </p:txBody>
      </p:sp>
      <p:sp>
        <p:nvSpPr>
          <p:cNvPr id="198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865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A35EF-7090-42A7-B9A4-96889C49B0FC}" type="slidenum">
              <a:rPr lang="en-US" altLang="en-US"/>
              <a:pPr/>
              <a:t>57</a:t>
            </a:fld>
            <a:endParaRPr lang="en-US" altLang="en-US"/>
          </a:p>
        </p:txBody>
      </p:sp>
      <p:sp>
        <p:nvSpPr>
          <p:cNvPr id="200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070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C19A3-E280-44B5-B39B-D9D9376A04EB}" type="slidenum">
              <a:rPr lang="en-US" altLang="en-US"/>
              <a:pPr/>
              <a:t>58</a:t>
            </a:fld>
            <a:endParaRPr lang="en-US" altLang="en-US"/>
          </a:p>
        </p:txBody>
      </p:sp>
      <p:sp>
        <p:nvSpPr>
          <p:cNvPr id="202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275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1D142-513E-4604-A68B-0B855F2A4814}" type="slidenum">
              <a:rPr lang="en-US" altLang="en-US"/>
              <a:pPr/>
              <a:t>59</a:t>
            </a:fld>
            <a:endParaRPr lang="en-US" altLang="en-US"/>
          </a:p>
        </p:txBody>
      </p:sp>
      <p:sp>
        <p:nvSpPr>
          <p:cNvPr id="204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0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04914-F368-4866-8D7F-B6F1AA61FC01}" type="slidenum">
              <a:rPr lang="en-US" altLang="en-US"/>
              <a:pPr/>
              <a:t>60</a:t>
            </a:fld>
            <a:endParaRPr lang="en-US" altLang="en-US"/>
          </a:p>
        </p:txBody>
      </p:sp>
      <p:sp>
        <p:nvSpPr>
          <p:cNvPr id="206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685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164AD-DD2A-45AC-8C66-FD2B89911390}" type="slidenum">
              <a:rPr lang="en-US" altLang="en-US"/>
              <a:pPr/>
              <a:t>61</a:t>
            </a:fld>
            <a:endParaRPr lang="en-US" altLang="en-US"/>
          </a:p>
        </p:txBody>
      </p:sp>
      <p:sp>
        <p:nvSpPr>
          <p:cNvPr id="208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89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7BC75-3F85-42B8-8D84-3164FBF9ADEB}" type="slidenum">
              <a:rPr lang="en-US" altLang="en-US"/>
              <a:pPr/>
              <a:t>62</a:t>
            </a:fld>
            <a:endParaRPr lang="en-US" altLang="en-US"/>
          </a:p>
        </p:txBody>
      </p:sp>
      <p:sp>
        <p:nvSpPr>
          <p:cNvPr id="210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094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9B5A3-0B3C-44C3-9851-F27B915500D8}" type="slidenum">
              <a:rPr lang="en-US" altLang="en-US"/>
              <a:pPr/>
              <a:t>63</a:t>
            </a:fld>
            <a:endParaRPr lang="en-US" altLang="en-US"/>
          </a:p>
        </p:txBody>
      </p:sp>
      <p:sp>
        <p:nvSpPr>
          <p:cNvPr id="212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299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9A2B5-43F8-425F-A00E-61EDA0907F24}" type="slidenum">
              <a:rPr lang="en-US" altLang="en-US"/>
              <a:pPr/>
              <a:t>28</a:t>
            </a:fld>
            <a:endParaRPr lang="en-US" altLang="en-US"/>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C1573-76BE-4F73-9005-DDD54F4AAFDD}" type="slidenum">
              <a:rPr lang="en-US" altLang="en-US"/>
              <a:pPr/>
              <a:t>64</a:t>
            </a:fld>
            <a:endParaRPr lang="en-US" altLang="en-US"/>
          </a:p>
        </p:txBody>
      </p:sp>
      <p:sp>
        <p:nvSpPr>
          <p:cNvPr id="215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4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41A81-1A66-43A2-A4F4-FDF9C473F6CD}" type="slidenum">
              <a:rPr lang="en-US" altLang="en-US"/>
              <a:pPr/>
              <a:t>29</a:t>
            </a:fld>
            <a:endParaRPr lang="en-US" altLang="en-US"/>
          </a:p>
        </p:txBody>
      </p:sp>
      <p:sp>
        <p:nvSpPr>
          <p:cNvPr id="143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F6939-3A74-4AB7-9906-61D106427722}" type="slidenum">
              <a:rPr lang="en-US" altLang="en-US"/>
              <a:pPr/>
              <a:t>30</a:t>
            </a:fld>
            <a:endParaRPr lang="en-US" altLang="en-US"/>
          </a:p>
        </p:txBody>
      </p:sp>
      <p:sp>
        <p:nvSpPr>
          <p:cNvPr id="1454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519A0-2A02-4D07-9346-ED3E2A6B0960}" type="slidenum">
              <a:rPr lang="en-US" altLang="en-US"/>
              <a:pPr/>
              <a:t>31</a:t>
            </a:fld>
            <a:endParaRPr lang="en-US" altLang="en-US"/>
          </a:p>
        </p:txBody>
      </p:sp>
      <p:sp>
        <p:nvSpPr>
          <p:cNvPr id="147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9365D-6439-4728-958D-A117330EF4D9}" type="slidenum">
              <a:rPr lang="en-US" altLang="en-US"/>
              <a:pPr/>
              <a:t>32</a:t>
            </a:fld>
            <a:endParaRPr lang="en-US" altLang="en-US"/>
          </a:p>
        </p:txBody>
      </p:sp>
      <p:sp>
        <p:nvSpPr>
          <p:cNvPr id="149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89B46-50EF-442D-8DAF-69F9EBF9027A}" type="slidenum">
              <a:rPr lang="en-US" altLang="en-US"/>
              <a:pPr/>
              <a:t>33</a:t>
            </a:fld>
            <a:endParaRPr lang="en-US" altLang="en-US"/>
          </a:p>
        </p:txBody>
      </p:sp>
      <p:sp>
        <p:nvSpPr>
          <p:cNvPr id="151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CC40242-AB7B-0241-9BC2-2CF52F3C8D57}"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DB23C96-DDB7-3D4B-98B4-BD4F42AB8128}"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4DB23C96-DDB7-3D4B-98B4-BD4F42AB8128}"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B23C96-DDB7-3D4B-98B4-BD4F42AB8128}"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B23C96-DDB7-3D4B-98B4-BD4F42AB8128}"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081" name="Picture 9" descr="75290Withgott4_cvr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b="-4319"/>
          <a:stretch>
            <a:fillRect/>
          </a:stretch>
        </p:blipFill>
        <p:spPr bwMode="auto">
          <a:xfrm>
            <a:off x="0" y="0"/>
            <a:ext cx="9144000" cy="668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userDrawn="1"/>
        </p:nvSpPr>
        <p:spPr bwMode="auto">
          <a:xfrm>
            <a:off x="0" y="12700"/>
            <a:ext cx="9140825" cy="6399213"/>
          </a:xfrm>
          <a:prstGeom prst="rect">
            <a:avLst/>
          </a:prstGeom>
          <a:solidFill>
            <a:schemeClr val="bg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defRPr/>
            </a:pPr>
            <a:endParaRPr lang="en-US" b="0" dirty="0">
              <a:ea typeface="+mn-ea"/>
            </a:endParaRPr>
          </a:p>
        </p:txBody>
      </p:sp>
      <p:sp>
        <p:nvSpPr>
          <p:cNvPr id="3076" name="Rectangle 4"/>
          <p:cNvSpPr>
            <a:spLocks noGrp="1" noChangeArrowheads="1"/>
          </p:cNvSpPr>
          <p:nvPr>
            <p:ph type="dt" sz="half" idx="2"/>
          </p:nvPr>
        </p:nvSpPr>
        <p:spPr/>
        <p:txBody>
          <a:bodyPr/>
          <a:lstStyle>
            <a:lvl1pPr>
              <a:defRPr/>
            </a:lvl1pPr>
          </a:lstStyle>
          <a:p>
            <a:endParaRPr lang="en-US" altLang="en-US"/>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A9562065-C71E-443D-BD8C-A5AFF4D7458F}" type="slidenum">
              <a:rPr lang="en-US" altLang="en-US"/>
              <a:pPr/>
              <a:t>‹#›</a:t>
            </a:fld>
            <a:endParaRPr lang="en-US" altLang="en-US"/>
          </a:p>
        </p:txBody>
      </p:sp>
      <p:sp>
        <p:nvSpPr>
          <p:cNvPr id="1033" name="Rectangle 9"/>
          <p:cNvSpPr>
            <a:spLocks noChangeArrowheads="1"/>
          </p:cNvSpPr>
          <p:nvPr userDrawn="1"/>
        </p:nvSpPr>
        <p:spPr bwMode="auto">
          <a:xfrm>
            <a:off x="3581400" y="6207125"/>
            <a:ext cx="1979613" cy="2444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r>
              <a:rPr lang="en-US" altLang="en-US" sz="1000" b="0"/>
              <a:t>© 2012 Pearson Education, Inc.</a:t>
            </a:r>
          </a:p>
        </p:txBody>
      </p:sp>
      <p:sp>
        <p:nvSpPr>
          <p:cNvPr id="3083" name="Rectangle 11"/>
          <p:cNvSpPr>
            <a:spLocks noChangeArrowheads="1"/>
          </p:cNvSpPr>
          <p:nvPr userDrawn="1"/>
        </p:nvSpPr>
        <p:spPr bwMode="gray">
          <a:xfrm>
            <a:off x="0" y="6400800"/>
            <a:ext cx="9144000" cy="457200"/>
          </a:xfrm>
          <a:prstGeom prst="rect">
            <a:avLst/>
          </a:prstGeom>
          <a:solidFill>
            <a:srgbClr val="57671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pic>
        <p:nvPicPr>
          <p:cNvPr id="3084" name="Picture 12" descr="Pearson_Bound_Whi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12063" y="6356350"/>
            <a:ext cx="1528762" cy="493713"/>
          </a:xfrm>
          <a:prstGeom prst="rect">
            <a:avLst/>
          </a:prstGeom>
          <a:noFill/>
          <a:extLst>
            <a:ext uri="{909E8E84-426E-40DD-AFC4-6F175D3DCCD1}">
              <a14:hiddenFill xmlns:a14="http://schemas.microsoft.com/office/drawing/2010/main">
                <a:solidFill>
                  <a:srgbClr val="57671B"/>
                </a:solidFill>
              </a14:hiddenFill>
            </a:ext>
          </a:extLst>
        </p:spPr>
      </p:pic>
      <p:pic>
        <p:nvPicPr>
          <p:cNvPr id="3085" name="Picture 13" descr="Pearson_Strap_Bound_White"/>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400800"/>
            <a:ext cx="1762125" cy="449263"/>
          </a:xfrm>
          <a:prstGeom prst="rect">
            <a:avLst/>
          </a:prstGeom>
          <a:noFill/>
          <a:extLst>
            <a:ext uri="{909E8E84-426E-40DD-AFC4-6F175D3DCCD1}">
              <a14:hiddenFill xmlns:a14="http://schemas.microsoft.com/office/drawing/2010/main">
                <a:solidFill>
                  <a:srgbClr val="57671B"/>
                </a:solidFill>
              </a14:hiddenFill>
            </a:ext>
          </a:extLst>
        </p:spPr>
      </p:pic>
      <p:sp>
        <p:nvSpPr>
          <p:cNvPr id="10" name="Text Box 7"/>
          <p:cNvSpPr txBox="1">
            <a:spLocks noChangeArrowheads="1"/>
          </p:cNvSpPr>
          <p:nvPr userDrawn="1"/>
        </p:nvSpPr>
        <p:spPr bwMode="auto">
          <a:xfrm>
            <a:off x="6081713" y="5807075"/>
            <a:ext cx="3062287" cy="517525"/>
          </a:xfrm>
          <a:prstGeom prst="rect">
            <a:avLst/>
          </a:prstGeom>
          <a:noFill/>
          <a:ln w="9525">
            <a:noFill/>
            <a:miter lim="800000"/>
            <a:headEnd/>
            <a:tailEnd/>
          </a:ln>
          <a:effec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r"/>
            <a:r>
              <a:rPr lang="en-US" altLang="en-US" sz="1400" b="0"/>
              <a:t>Lecture Presentations prepared by </a:t>
            </a:r>
          </a:p>
          <a:p>
            <a:pPr algn="r"/>
            <a:r>
              <a:rPr lang="en-US" altLang="en-US" sz="1400" b="0"/>
              <a:t>Heidi Marcum</a:t>
            </a:r>
          </a:p>
        </p:txBody>
      </p:sp>
      <p:sp>
        <p:nvSpPr>
          <p:cNvPr id="3087" name="Text Box 3"/>
          <p:cNvSpPr txBox="1">
            <a:spLocks noChangeArrowheads="1"/>
          </p:cNvSpPr>
          <p:nvPr userDrawn="1"/>
        </p:nvSpPr>
        <p:spPr bwMode="auto">
          <a:xfrm>
            <a:off x="152400" y="4267200"/>
            <a:ext cx="7391400" cy="1824038"/>
          </a:xfrm>
          <a:prstGeom prst="rect">
            <a:avLst/>
          </a:prstGeom>
          <a:noFill/>
          <a:ln>
            <a:noFill/>
          </a:ln>
          <a:extLst>
            <a:ext uri="{909E8E84-426E-40DD-AFC4-6F175D3DCCD1}">
              <a14:hiddenFill xmlns:a14="http://schemas.microsoft.com/office/drawing/2010/main">
                <a:solidFill>
                  <a:srgbClr val="4F6F92"/>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r>
              <a:rPr lang="en-US" altLang="en-US" sz="2800" i="1"/>
              <a:t>Essential Environment:</a:t>
            </a:r>
          </a:p>
          <a:p>
            <a:r>
              <a:rPr lang="en-US" altLang="en-US" sz="2800" b="0" i="1"/>
              <a:t>The Science Behind the Stories</a:t>
            </a:r>
            <a:r>
              <a:rPr lang="en-US" altLang="en-US" sz="2800" i="1"/>
              <a:t> </a:t>
            </a:r>
          </a:p>
          <a:p>
            <a:pPr>
              <a:lnSpc>
                <a:spcPct val="40000"/>
              </a:lnSpc>
              <a:spcBef>
                <a:spcPct val="50000"/>
              </a:spcBef>
            </a:pPr>
            <a:r>
              <a:rPr lang="en-US" altLang="en-US" sz="2000" b="0" i="1"/>
              <a:t>4th Edition</a:t>
            </a:r>
          </a:p>
          <a:p>
            <a:pPr>
              <a:lnSpc>
                <a:spcPct val="40000"/>
              </a:lnSpc>
              <a:spcBef>
                <a:spcPct val="50000"/>
              </a:spcBef>
            </a:pPr>
            <a:endParaRPr lang="en-US" altLang="en-US" sz="2000" b="0" i="1"/>
          </a:p>
          <a:p>
            <a:pPr>
              <a:lnSpc>
                <a:spcPct val="40000"/>
              </a:lnSpc>
              <a:spcBef>
                <a:spcPct val="50000"/>
              </a:spcBef>
            </a:pPr>
            <a:r>
              <a:rPr lang="en-US" altLang="en-US" b="0">
                <a:solidFill>
                  <a:srgbClr val="006448"/>
                </a:solidFill>
              </a:rPr>
              <a:t>Withgott/Laposata</a:t>
            </a:r>
            <a:endParaRPr lang="en-US" altLang="en-US" b="0">
              <a:solidFill>
                <a:schemeClr val="bg2"/>
              </a:solidFill>
            </a:endParaRPr>
          </a:p>
        </p:txBody>
      </p:sp>
    </p:spTree>
    <p:extLst>
      <p:ext uri="{BB962C8B-B14F-4D97-AF65-F5344CB8AC3E}">
        <p14:creationId xmlns:p14="http://schemas.microsoft.com/office/powerpoint/2010/main" val="10019612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B23C96-DDB7-3D4B-98B4-BD4F42AB8128}"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23C96-DDB7-3D4B-98B4-BD4F42AB8128}"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DB23C96-DDB7-3D4B-98B4-BD4F42AB8128}"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40242-AB7B-0241-9BC2-2CF52F3C8D57}"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DB23C96-DDB7-3D4B-98B4-BD4F42AB8128}"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40242-AB7B-0241-9BC2-2CF52F3C8D57}"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DB23C96-DDB7-3D4B-98B4-BD4F42AB8128}"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40242-AB7B-0241-9BC2-2CF52F3C8D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4DB23C96-DDB7-3D4B-98B4-BD4F42AB8128}" type="datetimeFigureOut">
              <a:rPr lang="en-US" smtClean="0"/>
              <a:t>2/27/2015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6CC40242-AB7B-0241-9BC2-2CF52F3C8D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r_pollution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2560627" y="311929"/>
            <a:ext cx="2741155"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OBJECTIVE  3</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426694" y="958260"/>
            <a:ext cx="7917552" cy="107721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DOES  HUMAN  ACTIVITY  ADVERSELY</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AFFECT  THE  ATMOSPHERE?</a:t>
            </a:r>
          </a:p>
        </p:txBody>
      </p:sp>
      <p:sp>
        <p:nvSpPr>
          <p:cNvPr id="2" name="TextBox 1"/>
          <p:cNvSpPr txBox="1"/>
          <p:nvPr/>
        </p:nvSpPr>
        <p:spPr>
          <a:xfrm>
            <a:off x="1982523" y="2602245"/>
            <a:ext cx="4082969" cy="58477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ESSENTIAL  QUESTION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960285" y="3578087"/>
            <a:ext cx="6241613"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EXPLAIN THE PRINCIPAL SOURCES,</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COMPOSITION, AND EFFECTS OF </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ATMOSPHERIC POLLUTION.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188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97" y="-1"/>
            <a:ext cx="9132103" cy="6858001"/>
          </a:xfrm>
          <a:prstGeom prst="rect">
            <a:avLst/>
          </a:prstGeom>
        </p:spPr>
      </p:pic>
      <p:sp>
        <p:nvSpPr>
          <p:cNvPr id="3" name="Rectangle 2"/>
          <p:cNvSpPr/>
          <p:nvPr/>
        </p:nvSpPr>
        <p:spPr>
          <a:xfrm>
            <a:off x="1639820" y="7017"/>
            <a:ext cx="5083643" cy="58477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impact of acid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rain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1026651" y="783208"/>
            <a:ext cx="7036176"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Deteriorates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building that is made of rock</a:t>
            </a:r>
          </a:p>
        </p:txBody>
      </p:sp>
      <p:sp>
        <p:nvSpPr>
          <p:cNvPr id="5" name="Rectangle 4"/>
          <p:cNvSpPr/>
          <p:nvPr/>
        </p:nvSpPr>
        <p:spPr>
          <a:xfrm>
            <a:off x="1026651" y="1788316"/>
            <a:ext cx="5070318"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Acidification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soil and lakes</a:t>
            </a:r>
          </a:p>
        </p:txBody>
      </p:sp>
      <p:sp>
        <p:nvSpPr>
          <p:cNvPr id="6" name="Rectangle 5"/>
          <p:cNvSpPr/>
          <p:nvPr/>
        </p:nvSpPr>
        <p:spPr>
          <a:xfrm>
            <a:off x="1026651" y="3034128"/>
            <a:ext cx="7770795" cy="181588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Separation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poisonous minerals such as aluminum and mercury from the surrounding ground, increasing the risk of contamination to lakes/water sources</a:t>
            </a:r>
          </a:p>
        </p:txBody>
      </p:sp>
      <p:sp>
        <p:nvSpPr>
          <p:cNvPr id="7" name="Rectangle 6"/>
          <p:cNvSpPr/>
          <p:nvPr/>
        </p:nvSpPr>
        <p:spPr>
          <a:xfrm>
            <a:off x="1026651" y="5125586"/>
            <a:ext cx="5314927"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Deteriorates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trees and forests.</a:t>
            </a:r>
          </a:p>
        </p:txBody>
      </p:sp>
    </p:spTree>
    <p:extLst>
      <p:ext uri="{BB962C8B-B14F-4D97-AF65-F5344CB8AC3E}">
        <p14:creationId xmlns:p14="http://schemas.microsoft.com/office/powerpoint/2010/main" val="331109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98034" cy="6858001"/>
          </a:xfrm>
          <a:prstGeom prst="rect">
            <a:avLst/>
          </a:prstGeom>
        </p:spPr>
      </p:pic>
      <p:sp>
        <p:nvSpPr>
          <p:cNvPr id="4" name="TextBox 3"/>
          <p:cNvSpPr txBox="1"/>
          <p:nvPr/>
        </p:nvSpPr>
        <p:spPr>
          <a:xfrm>
            <a:off x="1223588" y="758988"/>
            <a:ext cx="699230" cy="584775"/>
          </a:xfrm>
          <a:prstGeom prst="rect">
            <a:avLst/>
          </a:prstGeom>
          <a:noFill/>
        </p:spPr>
        <p:txBody>
          <a:bodyPr wrap="none" rtlCol="0">
            <a:spAutoFit/>
          </a:bodyPr>
          <a:lstStyle/>
          <a:p>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4. </a:t>
            </a:r>
            <a:endParaRPr lang="en-US" sz="3200" dirty="0"/>
          </a:p>
        </p:txBody>
      </p:sp>
      <p:sp>
        <p:nvSpPr>
          <p:cNvPr id="5" name="TextBox 4"/>
          <p:cNvSpPr txBox="1"/>
          <p:nvPr/>
        </p:nvSpPr>
        <p:spPr>
          <a:xfrm>
            <a:off x="1332008" y="2788120"/>
            <a:ext cx="6184505" cy="1569660"/>
          </a:xfrm>
          <a:prstGeom prst="rect">
            <a:avLst/>
          </a:prstGeom>
          <a:noFill/>
        </p:spPr>
        <p:txBody>
          <a:bodyPr wrap="none" rtlCol="0">
            <a:spAutoFit/>
          </a:bodyPr>
          <a:lstStyle/>
          <a:p>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EXPLAIN  GROUND  LEVEL  OZONE;</a:t>
            </a:r>
          </a:p>
          <a:p>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HOW IT DERIVES FROM  NITROGEN</a:t>
            </a:r>
          </a:p>
          <a:p>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OXIDES  AND HYDROCARBONS.</a:t>
            </a:r>
            <a:endParaRPr lang="en-US" sz="3200" dirty="0"/>
          </a:p>
        </p:txBody>
      </p:sp>
    </p:spTree>
    <p:extLst>
      <p:ext uri="{BB962C8B-B14F-4D97-AF65-F5344CB8AC3E}">
        <p14:creationId xmlns:p14="http://schemas.microsoft.com/office/powerpoint/2010/main" val="6772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6" y="-1"/>
            <a:ext cx="9144000" cy="6882147"/>
          </a:xfrm>
          <a:prstGeom prst="rect">
            <a:avLst/>
          </a:prstGeom>
        </p:spPr>
      </p:pic>
    </p:spTree>
    <p:extLst>
      <p:ext uri="{BB962C8B-B14F-4D97-AF65-F5344CB8AC3E}">
        <p14:creationId xmlns:p14="http://schemas.microsoft.com/office/powerpoint/2010/main" val="2330422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649415" y="349701"/>
            <a:ext cx="6035226" cy="584776"/>
          </a:xfrm>
          <a:prstGeom prst="rect">
            <a:avLst/>
          </a:prstGeom>
        </p:spPr>
        <p:txBody>
          <a:bodyPr wrap="none">
            <a:spAutoFit/>
          </a:bodyPr>
          <a:lstStyle/>
          <a:p>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Ground-level ozone and smog</a:t>
            </a:r>
          </a:p>
        </p:txBody>
      </p:sp>
      <p:sp>
        <p:nvSpPr>
          <p:cNvPr id="5" name="Rectangle 4"/>
          <p:cNvSpPr/>
          <p:nvPr/>
        </p:nvSpPr>
        <p:spPr>
          <a:xfrm>
            <a:off x="247815" y="1261657"/>
            <a:ext cx="8704515" cy="3970318"/>
          </a:xfrm>
          <a:prstGeom prst="rect">
            <a:avLst/>
          </a:prstGeom>
        </p:spPr>
        <p:txBody>
          <a:bodyPr wrap="square">
            <a:spAutoFit/>
          </a:bodyPr>
          <a:lstStyle/>
          <a:p>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Ozone also occurs in very small amounts at ground level. It is produced at ground level through a reaction between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sunlight and volatile organic compounds and nitrogen oxides (</a:t>
            </a:r>
            <a:r>
              <a:rPr lang="en-US" sz="2800" b="1" u="sng"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a:t>
            </a:r>
            <a:r>
              <a:rPr lang="en-US" sz="2800" b="1" u="sng" spc="50" baseline="-2500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some of which are produced by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 activities</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Ground-level ozone is a component of urban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smog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 serious air quality issue. Smog is most common in the summer months on calm, hot days over urban areas.</a:t>
            </a:r>
          </a:p>
        </p:txBody>
      </p:sp>
    </p:spTree>
    <p:extLst>
      <p:ext uri="{BB962C8B-B14F-4D97-AF65-F5344CB8AC3E}">
        <p14:creationId xmlns:p14="http://schemas.microsoft.com/office/powerpoint/2010/main" val="111383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0"/>
            <a:ext cx="9144000" cy="6738245"/>
          </a:xfrm>
          <a:prstGeom prst="rect">
            <a:avLst/>
          </a:prstGeom>
        </p:spPr>
      </p:pic>
    </p:spTree>
    <p:extLst>
      <p:ext uri="{BB962C8B-B14F-4D97-AF65-F5344CB8AC3E}">
        <p14:creationId xmlns:p14="http://schemas.microsoft.com/office/powerpoint/2010/main" val="1893456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958"/>
            <a:ext cx="9143999" cy="6858000"/>
          </a:xfrm>
          <a:prstGeom prst="rect">
            <a:avLst/>
          </a:prstGeom>
        </p:spPr>
      </p:pic>
      <p:sp>
        <p:nvSpPr>
          <p:cNvPr id="3" name="TextBox 2"/>
          <p:cNvSpPr txBox="1"/>
          <p:nvPr/>
        </p:nvSpPr>
        <p:spPr>
          <a:xfrm>
            <a:off x="2571085" y="97168"/>
            <a:ext cx="764953"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 </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321557" y="4197434"/>
            <a:ext cx="8595622" cy="1754327"/>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EXPLAIN  NOISE  POLLUTION  AND HOW</a:t>
            </a: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IT  IS DERIVED  FROM  TRAFFIC  AND </a:t>
            </a: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INDUSTRY.</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631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0" y="1117600"/>
            <a:ext cx="7315200" cy="4622800"/>
          </a:xfrm>
          <a:prstGeom prst="rect">
            <a:avLst/>
          </a:prstGeom>
        </p:spPr>
      </p:pic>
    </p:spTree>
    <p:extLst>
      <p:ext uri="{BB962C8B-B14F-4D97-AF65-F5344CB8AC3E}">
        <p14:creationId xmlns:p14="http://schemas.microsoft.com/office/powerpoint/2010/main" val="392372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0" y="0"/>
            <a:ext cx="8936596" cy="6858000"/>
          </a:xfrm>
          <a:prstGeom prst="rect">
            <a:avLst/>
          </a:prstGeom>
        </p:spPr>
      </p:pic>
    </p:spTree>
    <p:extLst>
      <p:ext uri="{BB962C8B-B14F-4D97-AF65-F5344CB8AC3E}">
        <p14:creationId xmlns:p14="http://schemas.microsoft.com/office/powerpoint/2010/main" val="2796906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53977" cy="6858001"/>
          </a:xfrm>
          <a:prstGeom prst="rect">
            <a:avLst/>
          </a:prstGeom>
        </p:spPr>
      </p:pic>
      <p:sp>
        <p:nvSpPr>
          <p:cNvPr id="3" name="TextBox 2"/>
          <p:cNvSpPr txBox="1"/>
          <p:nvPr/>
        </p:nvSpPr>
        <p:spPr>
          <a:xfrm>
            <a:off x="1084192" y="588603"/>
            <a:ext cx="718466" cy="584775"/>
          </a:xfrm>
          <a:prstGeom prst="rect">
            <a:avLst/>
          </a:prstGeom>
          <a:noFill/>
        </p:spPr>
        <p:txBody>
          <a:bodyPr wrap="none" rtlCol="0">
            <a:spAutoFit/>
          </a:bodyPr>
          <a:lstStyle/>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6. </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294281" y="2431860"/>
            <a:ext cx="8366393" cy="3046988"/>
          </a:xfrm>
          <a:prstGeom prst="rect">
            <a:avLst/>
          </a:prstGeom>
          <a:noFill/>
        </p:spPr>
        <p:txBody>
          <a:bodyPr wrap="none" rtlCol="0">
            <a:spAutoFit/>
          </a:bodyPr>
          <a:lstStyle/>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EXPLAIN  THE  PATTERNS  OF  URBAN </a:t>
            </a:r>
          </a:p>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POLLUTION ACROSS  URBAN  AREAS </a:t>
            </a:r>
          </a:p>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INCLUDING;</a:t>
            </a:r>
          </a:p>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POLLUTION  PLUMES AND  REASONS  FOR </a:t>
            </a:r>
          </a:p>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DIFFERENT  LEVELS  OF  POLLUTION </a:t>
            </a:r>
          </a:p>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WITHIN URBAN  AREAS.</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4255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9283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64595" cy="6858000"/>
          </a:xfrm>
          <a:prstGeom prst="rect">
            <a:avLst/>
          </a:prstGeom>
        </p:spPr>
      </p:pic>
      <p:sp>
        <p:nvSpPr>
          <p:cNvPr id="3" name="TextBox 2"/>
          <p:cNvSpPr txBox="1"/>
          <p:nvPr/>
        </p:nvSpPr>
        <p:spPr>
          <a:xfrm>
            <a:off x="604050" y="2199517"/>
            <a:ext cx="7381072"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EXPLAIN  CFCs  AND  THEIR  ROLE  IN  </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STATOSPHERIC  OZONE  DEPLETION.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604050" y="929373"/>
            <a:ext cx="718466"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375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993" y="370110"/>
            <a:ext cx="8264906" cy="954107"/>
          </a:xfrm>
          <a:prstGeom prst="rect">
            <a:avLst/>
          </a:prstGeom>
        </p:spPr>
        <p:txBody>
          <a:bodyPr wrap="square">
            <a:spAutoFit/>
          </a:bodyPr>
          <a:lstStyle/>
          <a:p>
            <a:r>
              <a:rPr lang="en-US" sz="2800" dirty="0"/>
              <a:t>Ambient air is the outdoor air in which humans and other organisms live and breathe.</a:t>
            </a:r>
          </a:p>
        </p:txBody>
      </p:sp>
      <p:sp>
        <p:nvSpPr>
          <p:cNvPr id="3" name="Rectangle 2"/>
          <p:cNvSpPr/>
          <p:nvPr/>
        </p:nvSpPr>
        <p:spPr>
          <a:xfrm>
            <a:off x="435993" y="1360455"/>
            <a:ext cx="8264906" cy="2246769"/>
          </a:xfrm>
          <a:prstGeom prst="rect">
            <a:avLst/>
          </a:prstGeom>
        </p:spPr>
        <p:txBody>
          <a:bodyPr wrap="square">
            <a:spAutoFit/>
          </a:bodyPr>
          <a:lstStyle/>
          <a:p>
            <a:r>
              <a:rPr lang="en-US" sz="2800" dirty="0"/>
              <a:t>Its content and quality are directly affected by the day-to-day activities of humans. In turn, ambient air quality has a direct effect on both public health and the welfare of the Earth's ecosystems.</a:t>
            </a:r>
          </a:p>
        </p:txBody>
      </p:sp>
      <p:sp>
        <p:nvSpPr>
          <p:cNvPr id="4" name="Rectangle 3"/>
          <p:cNvSpPr/>
          <p:nvPr/>
        </p:nvSpPr>
        <p:spPr>
          <a:xfrm>
            <a:off x="435993" y="3675584"/>
            <a:ext cx="8264906" cy="2246769"/>
          </a:xfrm>
          <a:prstGeom prst="rect">
            <a:avLst/>
          </a:prstGeom>
        </p:spPr>
        <p:txBody>
          <a:bodyPr wrap="square">
            <a:spAutoFit/>
          </a:bodyPr>
          <a:lstStyle/>
          <a:p>
            <a:r>
              <a:rPr lang="en-US" sz="2800" dirty="0"/>
              <a:t>Air normally has no color, odor, or taste. It is a mixture of gases, primarily nitrogen, at about 78%, and oxygen, at about 21%, with the remaining 1% composed of carbon dioxide, methane, hydrogen, argon, and helium. </a:t>
            </a:r>
          </a:p>
        </p:txBody>
      </p:sp>
    </p:spTree>
    <p:extLst>
      <p:ext uri="{BB962C8B-B14F-4D97-AF65-F5344CB8AC3E}">
        <p14:creationId xmlns:p14="http://schemas.microsoft.com/office/powerpoint/2010/main" val="315909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123" y="2981888"/>
            <a:ext cx="8321774" cy="1077218"/>
          </a:xfrm>
          <a:prstGeom prst="rect">
            <a:avLst/>
          </a:prstGeom>
        </p:spPr>
        <p:txBody>
          <a:bodyPr wrap="square">
            <a:spAutoFit/>
          </a:bodyPr>
          <a:lstStyle/>
          <a:p>
            <a:r>
              <a:rPr lang="en-US" sz="3200" dirty="0"/>
              <a:t>a plume is a column of one fluid moving through another.</a:t>
            </a:r>
          </a:p>
        </p:txBody>
      </p:sp>
      <p:sp>
        <p:nvSpPr>
          <p:cNvPr id="5" name="Rectangle 4"/>
          <p:cNvSpPr/>
          <p:nvPr/>
        </p:nvSpPr>
        <p:spPr>
          <a:xfrm>
            <a:off x="379123" y="4324515"/>
            <a:ext cx="7866825" cy="2062103"/>
          </a:xfrm>
          <a:prstGeom prst="rect">
            <a:avLst/>
          </a:prstGeom>
        </p:spPr>
        <p:txBody>
          <a:bodyPr wrap="square">
            <a:spAutoFit/>
          </a:bodyPr>
          <a:lstStyle/>
          <a:p>
            <a:r>
              <a:rPr lang="en-US" sz="3200" dirty="0"/>
              <a:t>Several effects control the motion of the fluid</a:t>
            </a:r>
            <a:r>
              <a:rPr lang="en-US" sz="3200" dirty="0" smtClean="0"/>
              <a:t>,1) </a:t>
            </a:r>
            <a:r>
              <a:rPr lang="en-US" sz="3200" dirty="0"/>
              <a:t>including momentum (inertia), </a:t>
            </a:r>
            <a:endParaRPr lang="en-US" sz="3200" dirty="0" smtClean="0"/>
          </a:p>
          <a:p>
            <a:r>
              <a:rPr lang="en-US" sz="3200" dirty="0" smtClean="0"/>
              <a:t>2) diffusion </a:t>
            </a:r>
            <a:r>
              <a:rPr lang="en-US" sz="3200" dirty="0"/>
              <a:t>and </a:t>
            </a:r>
            <a:r>
              <a:rPr lang="en-US" sz="3200" dirty="0" smtClean="0"/>
              <a:t>3)buoyancy </a:t>
            </a:r>
            <a:r>
              <a:rPr lang="en-US" sz="3200" dirty="0"/>
              <a:t>(density differences).</a:t>
            </a:r>
          </a:p>
        </p:txBody>
      </p:sp>
      <p:sp>
        <p:nvSpPr>
          <p:cNvPr id="6" name="Rectangle 5"/>
          <p:cNvSpPr/>
          <p:nvPr/>
        </p:nvSpPr>
        <p:spPr>
          <a:xfrm>
            <a:off x="227474" y="257055"/>
            <a:ext cx="8776724" cy="2554545"/>
          </a:xfrm>
          <a:prstGeom prst="rect">
            <a:avLst/>
          </a:prstGeom>
        </p:spPr>
        <p:txBody>
          <a:bodyPr wrap="square">
            <a:spAutoFit/>
          </a:bodyPr>
          <a:lstStyle/>
          <a:p>
            <a:r>
              <a:rPr lang="en-US" sz="3200" dirty="0"/>
              <a:t>Human activities, such as manufacturing and the burning of fossil fuels, cause changes in the chemical composition of ambient air through the release of chemical and industrial pollutants into the atmosphere.</a:t>
            </a:r>
          </a:p>
        </p:txBody>
      </p:sp>
    </p:spTree>
    <p:extLst>
      <p:ext uri="{BB962C8B-B14F-4D97-AF65-F5344CB8AC3E}">
        <p14:creationId xmlns:p14="http://schemas.microsoft.com/office/powerpoint/2010/main" val="37397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55364" cy="6858001"/>
          </a:xfrm>
          <a:prstGeom prst="rect">
            <a:avLst/>
          </a:prstGeom>
        </p:spPr>
      </p:pic>
      <p:sp>
        <p:nvSpPr>
          <p:cNvPr id="3" name="Rectangle 2"/>
          <p:cNvSpPr/>
          <p:nvPr/>
        </p:nvSpPr>
        <p:spPr>
          <a:xfrm>
            <a:off x="356235" y="326780"/>
            <a:ext cx="8503165" cy="5016757"/>
          </a:xfrm>
          <a:prstGeom prst="rect">
            <a:avLst/>
          </a:prstGeom>
        </p:spPr>
        <p:txBody>
          <a:bodyPr wrap="square">
            <a:spAutoFit/>
          </a:bodyPr>
          <a:lstStyle/>
          <a:p>
            <a:r>
              <a:rPr lang="en-US" sz="32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Dense gas plumes </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Plumes which are </a:t>
            </a:r>
            <a:r>
              <a:rPr lang="en-US" sz="32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heavier than air</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because they have a higher density than the surrounding ambient air. A plume may have a higher density than air because it has a higher molecular weight than air (for example, a plume of carbon dioxide). A plume may also have a higher density than air if the plume is at a much lower temperature than the air. </a:t>
            </a:r>
          </a:p>
        </p:txBody>
      </p:sp>
    </p:spTree>
    <p:extLst>
      <p:ext uri="{BB962C8B-B14F-4D97-AF65-F5344CB8AC3E}">
        <p14:creationId xmlns:p14="http://schemas.microsoft.com/office/powerpoint/2010/main" val="166013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5279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670" y="741919"/>
            <a:ext cx="8008442" cy="2339102"/>
          </a:xfrm>
          <a:prstGeom prst="rect">
            <a:avLst/>
          </a:prstGeom>
        </p:spPr>
        <p:txBody>
          <a:bodyPr wrap="square">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7. With </a:t>
            </a: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reference to parts of the world with which you are familiar, assess the likely impact of global warming on the natural environment. </a:t>
            </a:r>
          </a:p>
          <a:p>
            <a:endParaRPr lang="en-US" dirty="0"/>
          </a:p>
        </p:txBody>
      </p:sp>
    </p:spTree>
    <p:extLst>
      <p:ext uri="{BB962C8B-B14F-4D97-AF65-F5344CB8AC3E}">
        <p14:creationId xmlns:p14="http://schemas.microsoft.com/office/powerpoint/2010/main" val="595367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074" y="439026"/>
            <a:ext cx="8414156" cy="6370974"/>
          </a:xfrm>
          <a:prstGeom prst="rect">
            <a:avLst/>
          </a:prstGeom>
        </p:spPr>
        <p:txBody>
          <a:bodyPr wrap="square">
            <a:spAutoFit/>
          </a:bodyPr>
          <a:lstStyle/>
          <a:p>
            <a:pPr marL="457200" indent="-457200">
              <a:buAutoNum type="arabicPeriod"/>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Rising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 levels (coastal erosion, coastal flooding, etc.).</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AutoNum type="arabicPeriod"/>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Melting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ice caps / melting permafrost.</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AutoNum type="arabicPeriod"/>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More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extreme weather, e.g. drought, rainfall variability, hurricane activity</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457200" indent="-457200">
              <a:buAutoNum type="arabicPeriod"/>
            </a:pP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AutoNum type="arabicPeriod"/>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Indirect effect on mass movements, soil development, etc.</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AutoNum type="arabicPeriod"/>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Credit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loss / gain of habitat / migrations / extinctions / breeding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behaviour</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457200" indent="-457200">
              <a:buAutoNum type="arabicPeriod"/>
            </a:pP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AutoNum type="arabicPeriod"/>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Effect on distribution of plant species / staple crops / biomes. </a:t>
            </a:r>
          </a:p>
          <a:p>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50675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4371975" y="146050"/>
            <a:ext cx="4772025" cy="2774950"/>
          </a:xfrm>
          <a:prstGeom prst="rect">
            <a:avLst/>
          </a:prstGeom>
          <a:noFill/>
          <a:ln>
            <a:noFill/>
          </a:ln>
          <a:extLst>
            <a:ext uri="{909E8E84-426E-40DD-AFC4-6F175D3DCCD1}">
              <a14:hiddenFill xmlns:a14="http://schemas.microsoft.com/office/drawing/2010/main">
                <a:solidFill>
                  <a:srgbClr val="4F6F92"/>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eaLnBrk="1" hangingPunct="1">
              <a:spcBef>
                <a:spcPct val="50000"/>
              </a:spcBef>
            </a:pPr>
            <a:r>
              <a:rPr lang="en-US" altLang="en-US" sz="3600">
                <a:solidFill>
                  <a:srgbClr val="006448"/>
                </a:solidFill>
              </a:rPr>
              <a:t>Chapter 13</a:t>
            </a:r>
            <a:endParaRPr lang="en-US" altLang="en-US" sz="3200">
              <a:solidFill>
                <a:srgbClr val="006448"/>
              </a:solidFill>
            </a:endParaRPr>
          </a:p>
          <a:p>
            <a:pPr algn="ctr" eaLnBrk="1" hangingPunct="1">
              <a:spcBef>
                <a:spcPct val="50000"/>
              </a:spcBef>
            </a:pPr>
            <a:r>
              <a:rPr lang="en-US" altLang="en-US" sz="4000">
                <a:latin typeface="Times New Roman" pitchFamily="84" charset="0"/>
              </a:rPr>
              <a:t>Atmospheric </a:t>
            </a:r>
            <a:br>
              <a:rPr lang="en-US" altLang="en-US" sz="4000">
                <a:latin typeface="Times New Roman" pitchFamily="84" charset="0"/>
              </a:rPr>
            </a:br>
            <a:r>
              <a:rPr lang="en-US" altLang="en-US" sz="4000">
                <a:latin typeface="Times New Roman" pitchFamily="84" charset="0"/>
              </a:rPr>
              <a:t>Science and </a:t>
            </a:r>
            <a:br>
              <a:rPr lang="en-US" altLang="en-US" sz="4000">
                <a:latin typeface="Times New Roman" pitchFamily="84" charset="0"/>
              </a:rPr>
            </a:br>
            <a:r>
              <a:rPr lang="en-US" altLang="en-US" sz="4000">
                <a:latin typeface="Times New Roman" pitchFamily="84" charset="0"/>
              </a:rPr>
              <a:t>Air Pollution</a:t>
            </a:r>
            <a:endParaRPr lang="en-US" altLang="en-US" sz="4000" b="0">
              <a:latin typeface="Times New Roman" pitchFamily="84" charset="0"/>
            </a:endParaRPr>
          </a:p>
        </p:txBody>
      </p:sp>
    </p:spTree>
    <p:extLst>
      <p:ext uri="{BB962C8B-B14F-4D97-AF65-F5344CB8AC3E}">
        <p14:creationId xmlns:p14="http://schemas.microsoft.com/office/powerpoint/2010/main" val="1054695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279400" y="227013"/>
            <a:ext cx="7772400" cy="487362"/>
          </a:xfrm>
        </p:spPr>
        <p:txBody>
          <a:bodyPr lIns="0" tIns="0" rIns="0" bIns="0" anchor="t">
            <a:spAutoFit/>
          </a:bodyPr>
          <a:lstStyle/>
          <a:p>
            <a:r>
              <a:rPr lang="en-US" altLang="en-US"/>
              <a:t>This lecture will help you understand:</a:t>
            </a:r>
          </a:p>
        </p:txBody>
      </p:sp>
      <p:sp>
        <p:nvSpPr>
          <p:cNvPr id="113667" name="Rectangle 3"/>
          <p:cNvSpPr>
            <a:spLocks noGrp="1" noChangeArrowheads="1"/>
          </p:cNvSpPr>
          <p:nvPr>
            <p:ph type="body" sz="half" idx="4294967295"/>
          </p:nvPr>
        </p:nvSpPr>
        <p:spPr>
          <a:xfrm>
            <a:off x="177800" y="1219200"/>
            <a:ext cx="8509000" cy="4364038"/>
          </a:xfrm>
        </p:spPr>
        <p:txBody>
          <a:bodyPr anchor="ctr">
            <a:spAutoFit/>
          </a:bodyPr>
          <a:lstStyle/>
          <a:p>
            <a:r>
              <a:rPr lang="en-US" altLang="en-US"/>
              <a:t>Earth’s atmosphere</a:t>
            </a:r>
          </a:p>
          <a:p>
            <a:r>
              <a:rPr lang="en-US" altLang="en-US"/>
              <a:t>Weather, climate, and atmospheric conditions</a:t>
            </a:r>
          </a:p>
          <a:p>
            <a:r>
              <a:rPr lang="en-US" altLang="en-US"/>
              <a:t>Outdoor pollution and solutions</a:t>
            </a:r>
          </a:p>
          <a:p>
            <a:r>
              <a:rPr lang="en-US" altLang="en-US"/>
              <a:t>Stratospheric </a:t>
            </a:r>
            <a:br>
              <a:rPr lang="en-US" altLang="en-US"/>
            </a:br>
            <a:r>
              <a:rPr lang="en-US" altLang="en-US"/>
              <a:t>ozone depletion </a:t>
            </a:r>
          </a:p>
          <a:p>
            <a:r>
              <a:rPr lang="en-US" altLang="en-US"/>
              <a:t>Acidic deposition </a:t>
            </a:r>
            <a:br>
              <a:rPr lang="en-US" altLang="en-US"/>
            </a:br>
            <a:r>
              <a:rPr lang="en-US" altLang="en-US"/>
              <a:t>and consequences</a:t>
            </a:r>
          </a:p>
          <a:p>
            <a:r>
              <a:rPr lang="en-US" altLang="en-US"/>
              <a:t>Indoor air pollution </a:t>
            </a:r>
            <a:br>
              <a:rPr lang="en-US" altLang="en-US"/>
            </a:br>
            <a:r>
              <a:rPr lang="en-US" altLang="en-US"/>
              <a:t>and solutions </a:t>
            </a:r>
          </a:p>
        </p:txBody>
      </p:sp>
      <p:pic>
        <p:nvPicPr>
          <p:cNvPr id="113669" name="Picture 5" descr="13_00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50" y="2800350"/>
            <a:ext cx="544195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30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13_CCS_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524000"/>
            <a:ext cx="3962400" cy="3403600"/>
          </a:xfrm>
          <a:prstGeom prst="rect">
            <a:avLst/>
          </a:prstGeom>
          <a:noFill/>
          <a:extLst>
            <a:ext uri="{909E8E84-426E-40DD-AFC4-6F175D3DCCD1}">
              <a14:hiddenFill xmlns:a14="http://schemas.microsoft.com/office/drawing/2010/main">
                <a:solidFill>
                  <a:srgbClr val="FFFFFF"/>
                </a:solidFill>
              </a14:hiddenFill>
            </a:ext>
          </a:extLst>
        </p:spPr>
      </p:pic>
      <p:sp>
        <p:nvSpPr>
          <p:cNvPr id="115714" name="Rectangle 2"/>
          <p:cNvSpPr>
            <a:spLocks noGrp="1" noChangeArrowheads="1"/>
          </p:cNvSpPr>
          <p:nvPr>
            <p:ph type="title" idx="4294967295"/>
          </p:nvPr>
        </p:nvSpPr>
        <p:spPr>
          <a:xfrm>
            <a:off x="266700" y="231775"/>
            <a:ext cx="8685213" cy="974725"/>
          </a:xfrm>
        </p:spPr>
        <p:txBody>
          <a:bodyPr lIns="0" tIns="0" rIns="0" bIns="0" anchor="t">
            <a:spAutoFit/>
          </a:bodyPr>
          <a:lstStyle/>
          <a:p>
            <a:r>
              <a:rPr lang="en-US" altLang="en-US"/>
              <a:t>Central Case Study: L.A. and Its Sister City, Tehran, Struggle for a Breath of Clean Air</a:t>
            </a:r>
          </a:p>
        </p:txBody>
      </p:sp>
      <p:sp>
        <p:nvSpPr>
          <p:cNvPr id="115715" name="Rectangle 3"/>
          <p:cNvSpPr>
            <a:spLocks noGrp="1" noChangeArrowheads="1"/>
          </p:cNvSpPr>
          <p:nvPr>
            <p:ph type="body" idx="4294967295"/>
          </p:nvPr>
        </p:nvSpPr>
        <p:spPr>
          <a:xfrm>
            <a:off x="177800" y="1508125"/>
            <a:ext cx="4851400" cy="4981575"/>
          </a:xfrm>
        </p:spPr>
        <p:txBody>
          <a:bodyPr anchor="ctr">
            <a:spAutoFit/>
          </a:bodyPr>
          <a:lstStyle/>
          <a:p>
            <a:r>
              <a:rPr lang="en-US" altLang="en-US"/>
              <a:t>Vehicles caused smog in Los Angeles from 1970s to 1990s</a:t>
            </a:r>
          </a:p>
          <a:p>
            <a:pPr marL="736600" lvl="1" indent="-241300"/>
            <a:r>
              <a:rPr lang="en-US" altLang="en-US"/>
              <a:t>Policies and technologies improved its air qualities</a:t>
            </a:r>
          </a:p>
          <a:p>
            <a:pPr marL="736600" lvl="1" indent="-241300"/>
            <a:r>
              <a:rPr lang="en-US" altLang="en-US"/>
              <a:t>But its “sister cities” </a:t>
            </a:r>
            <a:br>
              <a:rPr lang="en-US" altLang="en-US"/>
            </a:br>
            <a:r>
              <a:rPr lang="en-US" altLang="en-US"/>
              <a:t>are not as clean</a:t>
            </a:r>
          </a:p>
          <a:p>
            <a:r>
              <a:rPr lang="en-US" altLang="en-US"/>
              <a:t>Tehran, Iran, is very </a:t>
            </a:r>
            <a:br>
              <a:rPr lang="en-US" altLang="en-US"/>
            </a:br>
            <a:r>
              <a:rPr lang="en-US" altLang="en-US"/>
              <a:t>polluted</a:t>
            </a:r>
          </a:p>
          <a:p>
            <a:pPr marL="736600" lvl="1" indent="-241300"/>
            <a:r>
              <a:rPr lang="en-US" altLang="en-US"/>
              <a:t>Old cars use cheap gas</a:t>
            </a:r>
          </a:p>
          <a:p>
            <a:pPr marL="736600" lvl="1" indent="-241300"/>
            <a:r>
              <a:rPr lang="en-US" altLang="en-US"/>
              <a:t>Topography, immigration, etc., make things worse</a:t>
            </a:r>
          </a:p>
        </p:txBody>
      </p:sp>
      <p:sp>
        <p:nvSpPr>
          <p:cNvPr id="5" name="Rectangle 4"/>
          <p:cNvSpPr/>
          <p:nvPr/>
        </p:nvSpPr>
        <p:spPr>
          <a:xfrm>
            <a:off x="5715000" y="5103813"/>
            <a:ext cx="3124200" cy="1373187"/>
          </a:xfrm>
          <a:prstGeom prst="rect">
            <a:avLst/>
          </a:prstGeom>
        </p:spPr>
        <p:txBody>
          <a:bodyPr>
            <a:spAutoFit/>
          </a:bodyPr>
          <a:lstStyle/>
          <a:p>
            <a:pPr algn="ctr" eaLnBrk="1" hangingPunct="1">
              <a:defRPr/>
            </a:pPr>
            <a:r>
              <a:rPr lang="en-US" sz="2800" b="0" i="1" dirty="0">
                <a:latin typeface="+mn-lt"/>
                <a:ea typeface="+mn-ea"/>
              </a:rPr>
              <a:t>Air pollution kills 3,600/month in Tehran </a:t>
            </a:r>
          </a:p>
        </p:txBody>
      </p:sp>
    </p:spTree>
    <p:extLst>
      <p:ext uri="{BB962C8B-B14F-4D97-AF65-F5344CB8AC3E}">
        <p14:creationId xmlns:p14="http://schemas.microsoft.com/office/powerpoint/2010/main" val="2561273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6700" y="227013"/>
            <a:ext cx="7772400" cy="487362"/>
          </a:xfrm>
        </p:spPr>
        <p:txBody>
          <a:bodyPr lIns="0" tIns="0" rIns="0" bIns="0" anchor="t">
            <a:spAutoFit/>
          </a:bodyPr>
          <a:lstStyle/>
          <a:p>
            <a:r>
              <a:rPr lang="en-US" altLang="en-US"/>
              <a:t>Outdoor air pollution</a:t>
            </a:r>
          </a:p>
        </p:txBody>
      </p:sp>
      <p:sp>
        <p:nvSpPr>
          <p:cNvPr id="142339" name="Rectangle 3"/>
          <p:cNvSpPr>
            <a:spLocks noGrp="1" noChangeArrowheads="1"/>
          </p:cNvSpPr>
          <p:nvPr>
            <p:ph type="body" idx="4294967295"/>
          </p:nvPr>
        </p:nvSpPr>
        <p:spPr>
          <a:xfrm>
            <a:off x="179388" y="1219200"/>
            <a:ext cx="8788400" cy="4706938"/>
          </a:xfrm>
        </p:spPr>
        <p:txBody>
          <a:bodyPr anchor="ctr">
            <a:spAutoFit/>
          </a:bodyPr>
          <a:lstStyle/>
          <a:p>
            <a:r>
              <a:rPr lang="en-US" altLang="en-US" b="1"/>
              <a:t>Air pollutants</a:t>
            </a:r>
            <a:r>
              <a:rPr lang="en-US" altLang="en-US"/>
              <a:t>: gases and particulate material added to the atmosphere</a:t>
            </a:r>
          </a:p>
          <a:p>
            <a:pPr lvl="1" indent="-247650"/>
            <a:r>
              <a:rPr lang="en-US" altLang="en-US"/>
              <a:t>Can affect climate or harm people or other organisms</a:t>
            </a:r>
          </a:p>
          <a:p>
            <a:r>
              <a:rPr lang="en-US" altLang="en-US" b="1"/>
              <a:t>Air pollution</a:t>
            </a:r>
            <a:r>
              <a:rPr lang="en-US" altLang="en-US"/>
              <a:t>: the release of pollutants</a:t>
            </a:r>
          </a:p>
          <a:p>
            <a:r>
              <a:rPr lang="en-US" altLang="en-US" b="1"/>
              <a:t>Outdoor (ambient) air pollution</a:t>
            </a:r>
            <a:r>
              <a:rPr lang="en-US" altLang="en-US"/>
              <a:t>: pollution outside</a:t>
            </a:r>
          </a:p>
          <a:p>
            <a:pPr lvl="1" indent="-247650"/>
            <a:r>
              <a:rPr lang="en-US" altLang="en-US"/>
              <a:t>Has recently decreased due to government policy and improved technologies in developed countries</a:t>
            </a:r>
          </a:p>
          <a:p>
            <a:pPr lvl="1" indent="-247650"/>
            <a:r>
              <a:rPr lang="en-US" altLang="en-US"/>
              <a:t>Developing countries and urban areas still have significant problems </a:t>
            </a:r>
          </a:p>
          <a:p>
            <a:r>
              <a:rPr lang="en-US" altLang="en-US"/>
              <a:t>Greenhouse gas emissions may be our worst problem</a:t>
            </a:r>
          </a:p>
        </p:txBody>
      </p:sp>
    </p:spTree>
    <p:extLst>
      <p:ext uri="{BB962C8B-B14F-4D97-AF65-F5344CB8AC3E}">
        <p14:creationId xmlns:p14="http://schemas.microsoft.com/office/powerpoint/2010/main" val="1275873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G_Figure_40.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7420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255588" y="231775"/>
            <a:ext cx="8685212" cy="487363"/>
          </a:xfrm>
        </p:spPr>
        <p:txBody>
          <a:bodyPr lIns="0" tIns="0" rIns="0" bIns="0" anchor="t">
            <a:spAutoFit/>
          </a:bodyPr>
          <a:lstStyle/>
          <a:p>
            <a:r>
              <a:rPr lang="en-US" altLang="en-US"/>
              <a:t>Natural sources can pollute</a:t>
            </a:r>
          </a:p>
        </p:txBody>
      </p:sp>
      <p:sp>
        <p:nvSpPr>
          <p:cNvPr id="144387" name="Rectangle 3"/>
          <p:cNvSpPr>
            <a:spLocks noGrp="1" noChangeArrowheads="1"/>
          </p:cNvSpPr>
          <p:nvPr>
            <p:ph type="body" idx="4294967295"/>
          </p:nvPr>
        </p:nvSpPr>
        <p:spPr>
          <a:xfrm>
            <a:off x="4495800" y="3784600"/>
            <a:ext cx="4495800" cy="2692400"/>
          </a:xfrm>
        </p:spPr>
        <p:txBody>
          <a:bodyPr anchor="ctr">
            <a:spAutoFit/>
          </a:bodyPr>
          <a:lstStyle/>
          <a:p>
            <a:r>
              <a:rPr lang="en-US" altLang="en-US" dirty="0"/>
              <a:t>Humans make impacts worse</a:t>
            </a:r>
          </a:p>
          <a:p>
            <a:pPr lvl="1"/>
            <a:r>
              <a:rPr lang="en-US" altLang="en-US" dirty="0"/>
              <a:t>Farming, grazing cause erosion, desertification</a:t>
            </a:r>
          </a:p>
          <a:p>
            <a:pPr lvl="1"/>
            <a:r>
              <a:rPr lang="en-US" altLang="en-US" dirty="0"/>
              <a:t>Fire suppression leads to worse fires</a:t>
            </a:r>
          </a:p>
        </p:txBody>
      </p:sp>
      <p:sp>
        <p:nvSpPr>
          <p:cNvPr id="6" name="Rectangle 3"/>
          <p:cNvSpPr txBox="1">
            <a:spLocks noChangeArrowheads="1"/>
          </p:cNvSpPr>
          <p:nvPr/>
        </p:nvSpPr>
        <p:spPr bwMode="auto">
          <a:xfrm>
            <a:off x="177800" y="1269429"/>
            <a:ext cx="4495800" cy="4385816"/>
          </a:xfrm>
          <a:prstGeom prst="rect">
            <a:avLst/>
          </a:prstGeom>
          <a:noFill/>
          <a:ln w="9525">
            <a:noFill/>
            <a:miter lim="800000"/>
            <a:headEnd/>
            <a:tailEnd/>
          </a:ln>
        </p:spPr>
        <p:txBody>
          <a:bodyPr anchor="ctr">
            <a:spAutoFit/>
          </a:bodyPr>
          <a:lstStyle>
            <a:lvl1pPr marL="342900" indent="-342900">
              <a:defRPr sz="2400">
                <a:solidFill>
                  <a:schemeClr val="tx1"/>
                </a:solidFill>
                <a:latin typeface="Arial" charset="0"/>
                <a:ea typeface="ヒラギノ角ゴ Pro W3" pitchFamily="84" charset="-128"/>
              </a:defRPr>
            </a:lvl1pPr>
            <a:lvl2pPr marL="742950" indent="-2476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eaLnBrk="1" hangingPunct="1">
              <a:spcBef>
                <a:spcPts val="600"/>
              </a:spcBef>
              <a:buClr>
                <a:srgbClr val="006448"/>
              </a:buClr>
              <a:buFont typeface="Times" pitchFamily="84" charset="0"/>
              <a:buChar char="•"/>
            </a:pPr>
            <a:r>
              <a:rPr lang="en-US" altLang="en-US" b="0" dirty="0">
                <a:solidFill>
                  <a:schemeClr val="bg1"/>
                </a:solidFill>
                <a:latin typeface="Trebuchet MS" panose="020B0603020202020204" pitchFamily="34" charset="0"/>
              </a:rPr>
              <a:t>Fires generate soot and gases</a:t>
            </a:r>
          </a:p>
          <a:p>
            <a:pPr eaLnBrk="1" hangingPunct="1">
              <a:spcBef>
                <a:spcPts val="600"/>
              </a:spcBef>
              <a:buClr>
                <a:srgbClr val="006448"/>
              </a:buClr>
              <a:buFont typeface="Times" pitchFamily="84" charset="0"/>
              <a:buChar char="•"/>
            </a:pPr>
            <a:r>
              <a:rPr lang="en-US" altLang="en-US" b="0" dirty="0">
                <a:solidFill>
                  <a:schemeClr val="bg1"/>
                </a:solidFill>
                <a:latin typeface="Trebuchet MS" panose="020B0603020202020204" pitchFamily="34" charset="0"/>
              </a:rPr>
              <a:t>Winds send huge </a:t>
            </a:r>
            <a:br>
              <a:rPr lang="en-US" altLang="en-US" b="0" dirty="0">
                <a:solidFill>
                  <a:schemeClr val="bg1"/>
                </a:solidFill>
                <a:latin typeface="Trebuchet MS" panose="020B0603020202020204" pitchFamily="34" charset="0"/>
              </a:rPr>
            </a:br>
            <a:r>
              <a:rPr lang="en-US" altLang="en-US" b="0" dirty="0">
                <a:solidFill>
                  <a:schemeClr val="bg1"/>
                </a:solidFill>
                <a:latin typeface="Trebuchet MS" panose="020B0603020202020204" pitchFamily="34" charset="0"/>
              </a:rPr>
              <a:t>amounts of </a:t>
            </a:r>
            <a:br>
              <a:rPr lang="en-US" altLang="en-US" b="0" dirty="0">
                <a:solidFill>
                  <a:schemeClr val="bg1"/>
                </a:solidFill>
                <a:latin typeface="Trebuchet MS" panose="020B0603020202020204" pitchFamily="34" charset="0"/>
              </a:rPr>
            </a:br>
            <a:r>
              <a:rPr lang="en-US" altLang="en-US" b="0" dirty="0">
                <a:solidFill>
                  <a:schemeClr val="bg1"/>
                </a:solidFill>
                <a:latin typeface="Trebuchet MS" panose="020B0603020202020204" pitchFamily="34" charset="0"/>
              </a:rPr>
              <a:t>dust aloft</a:t>
            </a:r>
          </a:p>
          <a:p>
            <a:pPr lvl="1" eaLnBrk="1" hangingPunct="1">
              <a:spcBef>
                <a:spcPts val="600"/>
              </a:spcBef>
              <a:buClr>
                <a:srgbClr val="4F6F92"/>
              </a:buClr>
              <a:buFontTx/>
              <a:buChar char="–"/>
            </a:pPr>
            <a:r>
              <a:rPr lang="en-US" altLang="en-US" b="0" dirty="0">
                <a:solidFill>
                  <a:schemeClr val="bg1"/>
                </a:solidFill>
                <a:latin typeface="Trebuchet MS" panose="020B0603020202020204" pitchFamily="34" charset="0"/>
              </a:rPr>
              <a:t>Even across oceans</a:t>
            </a:r>
          </a:p>
          <a:p>
            <a:pPr eaLnBrk="1" hangingPunct="1">
              <a:spcBef>
                <a:spcPts val="600"/>
              </a:spcBef>
              <a:buClr>
                <a:srgbClr val="006448"/>
              </a:buClr>
              <a:buFont typeface="Times" pitchFamily="84" charset="0"/>
              <a:buChar char="•"/>
            </a:pPr>
            <a:r>
              <a:rPr lang="en-US" altLang="en-US" b="0" dirty="0">
                <a:solidFill>
                  <a:schemeClr val="bg1"/>
                </a:solidFill>
                <a:latin typeface="Trebuchet MS" panose="020B0603020202020204" pitchFamily="34" charset="0"/>
              </a:rPr>
              <a:t>Volcanoes release particulate </a:t>
            </a:r>
            <a:br>
              <a:rPr lang="en-US" altLang="en-US" b="0" dirty="0">
                <a:solidFill>
                  <a:schemeClr val="bg1"/>
                </a:solidFill>
                <a:latin typeface="Trebuchet MS" panose="020B0603020202020204" pitchFamily="34" charset="0"/>
              </a:rPr>
            </a:br>
            <a:r>
              <a:rPr lang="en-US" altLang="en-US" b="0" dirty="0">
                <a:solidFill>
                  <a:schemeClr val="bg1"/>
                </a:solidFill>
                <a:latin typeface="Trebuchet MS" panose="020B0603020202020204" pitchFamily="34" charset="0"/>
              </a:rPr>
              <a:t>matter, </a:t>
            </a:r>
            <a:br>
              <a:rPr lang="en-US" altLang="en-US" b="0" dirty="0">
                <a:solidFill>
                  <a:schemeClr val="bg1"/>
                </a:solidFill>
                <a:latin typeface="Trebuchet MS" panose="020B0603020202020204" pitchFamily="34" charset="0"/>
              </a:rPr>
            </a:br>
            <a:r>
              <a:rPr lang="en-US" altLang="en-US" b="0" dirty="0">
                <a:solidFill>
                  <a:schemeClr val="bg1"/>
                </a:solidFill>
                <a:latin typeface="Trebuchet MS" panose="020B0603020202020204" pitchFamily="34" charset="0"/>
              </a:rPr>
              <a:t>sulfur </a:t>
            </a:r>
            <a:br>
              <a:rPr lang="en-US" altLang="en-US" b="0" dirty="0">
                <a:solidFill>
                  <a:schemeClr val="bg1"/>
                </a:solidFill>
                <a:latin typeface="Trebuchet MS" panose="020B0603020202020204" pitchFamily="34" charset="0"/>
              </a:rPr>
            </a:br>
            <a:r>
              <a:rPr lang="en-US" altLang="en-US" b="0" dirty="0">
                <a:solidFill>
                  <a:schemeClr val="bg1"/>
                </a:solidFill>
                <a:latin typeface="Trebuchet MS" panose="020B0603020202020204" pitchFamily="34" charset="0"/>
              </a:rPr>
              <a:t>dioxide</a:t>
            </a:r>
          </a:p>
        </p:txBody>
      </p:sp>
      <p:pic>
        <p:nvPicPr>
          <p:cNvPr id="144395" name="Picture 11" descr="13_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4178300"/>
            <a:ext cx="219075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44396" name="Picture 12" descr="13_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8825" y="1181100"/>
            <a:ext cx="44354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58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279400" y="228600"/>
            <a:ext cx="8510588" cy="487363"/>
          </a:xfrm>
        </p:spPr>
        <p:txBody>
          <a:bodyPr lIns="0" tIns="0" rIns="0" bIns="0" anchor="t">
            <a:spAutoFit/>
          </a:bodyPr>
          <a:lstStyle/>
          <a:p>
            <a:r>
              <a:rPr lang="en-US" altLang="en-US"/>
              <a:t>We create outdoor air pollution</a:t>
            </a:r>
          </a:p>
        </p:txBody>
      </p:sp>
      <p:sp>
        <p:nvSpPr>
          <p:cNvPr id="146435" name="Rectangle 3"/>
          <p:cNvSpPr>
            <a:spLocks noGrp="1" noChangeArrowheads="1"/>
          </p:cNvSpPr>
          <p:nvPr>
            <p:ph type="body" idx="4294967295"/>
          </p:nvPr>
        </p:nvSpPr>
        <p:spPr>
          <a:xfrm>
            <a:off x="177800" y="1225550"/>
            <a:ext cx="8686800" cy="4278313"/>
          </a:xfrm>
        </p:spPr>
        <p:txBody>
          <a:bodyPr anchor="ctr">
            <a:spAutoFit/>
          </a:bodyPr>
          <a:lstStyle/>
          <a:p>
            <a:r>
              <a:rPr lang="en-US" altLang="en-US"/>
              <a:t>Humans generate many types of air pollution</a:t>
            </a:r>
          </a:p>
          <a:p>
            <a:r>
              <a:rPr lang="en-US" altLang="en-US" i="1"/>
              <a:t>Point sources</a:t>
            </a:r>
            <a:r>
              <a:rPr lang="en-US" altLang="en-US"/>
              <a:t>: specific spots where large quantities of pollutants are discharged (power plants)	</a:t>
            </a:r>
          </a:p>
          <a:p>
            <a:r>
              <a:rPr lang="en-US" altLang="en-US" i="1"/>
              <a:t>Non-point sources</a:t>
            </a:r>
            <a:r>
              <a:rPr lang="en-US" altLang="en-US"/>
              <a:t>: more diffuse, consisting of many small, widely spread sources (automobiles)</a:t>
            </a:r>
          </a:p>
          <a:p>
            <a:r>
              <a:rPr lang="en-US" altLang="en-US" b="1"/>
              <a:t>Primary pollutants</a:t>
            </a:r>
            <a:r>
              <a:rPr lang="en-US" altLang="en-US"/>
              <a:t>: directly harmful or can react to form harmful substances (soot and carbon monoxide)</a:t>
            </a:r>
          </a:p>
          <a:p>
            <a:r>
              <a:rPr lang="en-US" altLang="en-US" b="1"/>
              <a:t>Secondary pollutants</a:t>
            </a:r>
            <a:r>
              <a:rPr lang="en-US" altLang="en-US"/>
              <a:t>: form when primary pollutants react with constituents of the atmosphere </a:t>
            </a:r>
          </a:p>
        </p:txBody>
      </p:sp>
    </p:spTree>
    <p:extLst>
      <p:ext uri="{BB962C8B-B14F-4D97-AF65-F5344CB8AC3E}">
        <p14:creationId xmlns:p14="http://schemas.microsoft.com/office/powerpoint/2010/main" val="1049685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5" name="Picture 5" descr="13_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1350" y="3286125"/>
            <a:ext cx="4489450" cy="3038475"/>
          </a:xfrm>
          <a:prstGeom prst="rect">
            <a:avLst/>
          </a:prstGeom>
          <a:noFill/>
          <a:extLst>
            <a:ext uri="{909E8E84-426E-40DD-AFC4-6F175D3DCCD1}">
              <a14:hiddenFill xmlns:a14="http://schemas.microsoft.com/office/drawing/2010/main">
                <a:solidFill>
                  <a:srgbClr val="FFFFFF"/>
                </a:solidFill>
              </a14:hiddenFill>
            </a:ext>
          </a:extLst>
        </p:spPr>
      </p:pic>
      <p:sp>
        <p:nvSpPr>
          <p:cNvPr id="148482" name="Title 1"/>
          <p:cNvSpPr>
            <a:spLocks noGrp="1"/>
          </p:cNvSpPr>
          <p:nvPr>
            <p:ph type="title" idx="4294967295"/>
          </p:nvPr>
        </p:nvSpPr>
        <p:spPr>
          <a:xfrm>
            <a:off x="254000" y="227013"/>
            <a:ext cx="7772400" cy="487362"/>
          </a:xfrm>
        </p:spPr>
        <p:txBody>
          <a:bodyPr lIns="0" tIns="0" rIns="0" bIns="0" anchor="t">
            <a:spAutoFit/>
          </a:bodyPr>
          <a:lstStyle/>
          <a:p>
            <a:r>
              <a:rPr lang="en-US" altLang="en-US"/>
              <a:t>Pollutants exert local and global effects</a:t>
            </a:r>
          </a:p>
        </p:txBody>
      </p:sp>
      <p:sp>
        <p:nvSpPr>
          <p:cNvPr id="148483" name="Content Placeholder 2"/>
          <p:cNvSpPr>
            <a:spLocks noGrp="1"/>
          </p:cNvSpPr>
          <p:nvPr>
            <p:ph idx="4294967295"/>
          </p:nvPr>
        </p:nvSpPr>
        <p:spPr>
          <a:xfrm>
            <a:off x="179388" y="1220788"/>
            <a:ext cx="8723312" cy="5078412"/>
          </a:xfrm>
        </p:spPr>
        <p:txBody>
          <a:bodyPr anchor="ctr">
            <a:spAutoFit/>
          </a:bodyPr>
          <a:lstStyle/>
          <a:p>
            <a:r>
              <a:rPr lang="en-US" altLang="en-US" b="1"/>
              <a:t>Residence time</a:t>
            </a:r>
            <a:r>
              <a:rPr lang="en-US" altLang="en-US"/>
              <a:t>: the time a pollutant stays in the atmosphere</a:t>
            </a:r>
          </a:p>
          <a:p>
            <a:r>
              <a:rPr lang="en-US" altLang="en-US"/>
              <a:t>Pollutants with brief residence times exert localized impacts over short time periods</a:t>
            </a:r>
          </a:p>
          <a:p>
            <a:pPr lvl="1" indent="-247650"/>
            <a:r>
              <a:rPr lang="en-US" altLang="en-US"/>
              <a:t>Particulate matter, </a:t>
            </a:r>
            <a:br>
              <a:rPr lang="en-US" altLang="en-US"/>
            </a:br>
            <a:r>
              <a:rPr lang="en-US" altLang="en-US"/>
              <a:t>automobile exhaust</a:t>
            </a:r>
          </a:p>
          <a:p>
            <a:r>
              <a:rPr lang="en-US" altLang="en-US"/>
              <a:t>Pollutants with long </a:t>
            </a:r>
            <a:br>
              <a:rPr lang="en-US" altLang="en-US"/>
            </a:br>
            <a:r>
              <a:rPr lang="en-US" altLang="en-US"/>
              <a:t>residence times exert </a:t>
            </a:r>
            <a:br>
              <a:rPr lang="en-US" altLang="en-US"/>
            </a:br>
            <a:r>
              <a:rPr lang="en-US" altLang="en-US"/>
              <a:t>regional or global impacts</a:t>
            </a:r>
          </a:p>
          <a:p>
            <a:pPr lvl="1" indent="-247650"/>
            <a:r>
              <a:rPr lang="en-US" altLang="en-US"/>
              <a:t>Greenhouse gases</a:t>
            </a:r>
          </a:p>
          <a:p>
            <a:pPr lvl="1" indent="-247650"/>
            <a:r>
              <a:rPr lang="en-US" altLang="en-US"/>
              <a:t>Ozone destroyers</a:t>
            </a:r>
          </a:p>
        </p:txBody>
      </p:sp>
    </p:spTree>
    <p:extLst>
      <p:ext uri="{BB962C8B-B14F-4D97-AF65-F5344CB8AC3E}">
        <p14:creationId xmlns:p14="http://schemas.microsoft.com/office/powerpoint/2010/main" val="1941449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254000" y="227013"/>
            <a:ext cx="7772400" cy="487362"/>
          </a:xfrm>
        </p:spPr>
        <p:txBody>
          <a:bodyPr lIns="0" tIns="0" rIns="0" bIns="0" anchor="t">
            <a:spAutoFit/>
          </a:bodyPr>
          <a:lstStyle/>
          <a:p>
            <a:r>
              <a:rPr lang="en-US" altLang="en-US"/>
              <a:t>Legislation addresses pollution</a:t>
            </a:r>
          </a:p>
        </p:txBody>
      </p:sp>
      <p:sp>
        <p:nvSpPr>
          <p:cNvPr id="150531" name="Rectangle 3"/>
          <p:cNvSpPr>
            <a:spLocks noGrp="1" noChangeArrowheads="1"/>
          </p:cNvSpPr>
          <p:nvPr>
            <p:ph type="body" idx="4294967295"/>
          </p:nvPr>
        </p:nvSpPr>
        <p:spPr>
          <a:xfrm>
            <a:off x="179388" y="1219200"/>
            <a:ext cx="8788400" cy="4914900"/>
          </a:xfrm>
        </p:spPr>
        <p:txBody>
          <a:bodyPr anchor="ctr">
            <a:spAutoFit/>
          </a:bodyPr>
          <a:lstStyle/>
          <a:p>
            <a:r>
              <a:rPr lang="en-US" altLang="en-US"/>
              <a:t>The </a:t>
            </a:r>
            <a:r>
              <a:rPr lang="en-US" altLang="en-US" b="1"/>
              <a:t>Clean Air Act </a:t>
            </a:r>
            <a:r>
              <a:rPr lang="en-US" altLang="en-US"/>
              <a:t>(1963, amended in 1970, 1990)</a:t>
            </a:r>
            <a:endParaRPr lang="en-US" altLang="en-US" b="1"/>
          </a:p>
          <a:p>
            <a:pPr lvl="1" indent="-247650"/>
            <a:r>
              <a:rPr lang="en-US" altLang="en-US"/>
              <a:t>Funds research for pollution control</a:t>
            </a:r>
          </a:p>
          <a:p>
            <a:pPr lvl="1" indent="-247650"/>
            <a:r>
              <a:rPr lang="en-US" altLang="en-US"/>
              <a:t>Sets standards for air quality, limits on emissions</a:t>
            </a:r>
          </a:p>
          <a:p>
            <a:pPr lvl="1" indent="-247650"/>
            <a:r>
              <a:rPr lang="en-US" altLang="en-US"/>
              <a:t>Allows citizens to sue parties violating the standards</a:t>
            </a:r>
          </a:p>
          <a:p>
            <a:pPr lvl="1" indent="-247650"/>
            <a:r>
              <a:rPr lang="en-US" altLang="en-US"/>
              <a:t>Introduced a cap-and-trade program for sulfur dioxide</a:t>
            </a:r>
          </a:p>
          <a:p>
            <a:r>
              <a:rPr lang="en-US" altLang="en-US"/>
              <a:t>The EPA sets standards for emissions and pollutants</a:t>
            </a:r>
          </a:p>
          <a:p>
            <a:r>
              <a:rPr lang="en-US" altLang="en-US"/>
              <a:t>States monitor air quality</a:t>
            </a:r>
          </a:p>
          <a:p>
            <a:pPr lvl="1" indent="-247650"/>
            <a:r>
              <a:rPr lang="en-US" altLang="en-US"/>
              <a:t>They develop, implement, and enforce regulations</a:t>
            </a:r>
          </a:p>
          <a:p>
            <a:pPr lvl="1" indent="-247650"/>
            <a:r>
              <a:rPr lang="en-US" altLang="en-US"/>
              <a:t>They submit plans to the EPA for approval</a:t>
            </a:r>
          </a:p>
          <a:p>
            <a:r>
              <a:rPr lang="en-US" altLang="en-US"/>
              <a:t>The EPA takes over enforcement if plans are inadequate</a:t>
            </a:r>
          </a:p>
        </p:txBody>
      </p:sp>
    </p:spTree>
    <p:extLst>
      <p:ext uri="{BB962C8B-B14F-4D97-AF65-F5344CB8AC3E}">
        <p14:creationId xmlns:p14="http://schemas.microsoft.com/office/powerpoint/2010/main" val="4213105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269875" y="227013"/>
            <a:ext cx="7772400" cy="487362"/>
          </a:xfrm>
        </p:spPr>
        <p:txBody>
          <a:bodyPr lIns="0" tIns="0" rIns="0" bIns="0" anchor="t">
            <a:spAutoFit/>
          </a:bodyPr>
          <a:lstStyle/>
          <a:p>
            <a:r>
              <a:rPr lang="en-US" altLang="en-US"/>
              <a:t>Criteria pollutants: carbon monoxide</a:t>
            </a:r>
          </a:p>
        </p:txBody>
      </p:sp>
      <p:sp>
        <p:nvSpPr>
          <p:cNvPr id="152579" name="Rectangle 3"/>
          <p:cNvSpPr>
            <a:spLocks noGrp="1" noChangeArrowheads="1"/>
          </p:cNvSpPr>
          <p:nvPr>
            <p:ph type="body" idx="4294967295"/>
          </p:nvPr>
        </p:nvSpPr>
        <p:spPr>
          <a:xfrm>
            <a:off x="177800" y="1584647"/>
            <a:ext cx="8788400" cy="3872855"/>
          </a:xfrm>
        </p:spPr>
        <p:txBody>
          <a:bodyPr anchor="ctr">
            <a:spAutoFit/>
          </a:bodyPr>
          <a:lstStyle/>
          <a:p>
            <a:r>
              <a:rPr lang="en-US" altLang="en-US" b="1" dirty="0"/>
              <a:t>Criteria pollutants</a:t>
            </a:r>
            <a:r>
              <a:rPr lang="en-US" altLang="en-US" dirty="0"/>
              <a:t>: especially great threats to humans</a:t>
            </a:r>
          </a:p>
          <a:p>
            <a:pPr lvl="1" indent="-247650"/>
            <a:r>
              <a:rPr lang="en-US" altLang="en-US" dirty="0"/>
              <a:t>Carbon monoxide, sulfur dioxide, nitrogen dioxide, tropospheric ozone, particulate matter, lead</a:t>
            </a:r>
          </a:p>
          <a:p>
            <a:pPr lvl="1" indent="-247650"/>
            <a:r>
              <a:rPr lang="en-US" altLang="en-US" dirty="0"/>
              <a:t>127 million Americans live in areas that violate standards for at least one criteria pollutant</a:t>
            </a:r>
          </a:p>
          <a:p>
            <a:r>
              <a:rPr lang="en-US" altLang="en-US" b="1" dirty="0"/>
              <a:t>Carbon monoxide</a:t>
            </a:r>
            <a:r>
              <a:rPr lang="en-US" altLang="en-US" dirty="0"/>
              <a:t> </a:t>
            </a:r>
            <a:r>
              <a:rPr lang="en-US" altLang="en-US" b="1" dirty="0"/>
              <a:t>(CO)</a:t>
            </a:r>
            <a:r>
              <a:rPr lang="en-US" altLang="en-US" dirty="0"/>
              <a:t>: colorless, odorless gas</a:t>
            </a:r>
          </a:p>
          <a:p>
            <a:pPr lvl="1" indent="-247650"/>
            <a:r>
              <a:rPr lang="en-US" altLang="en-US" dirty="0"/>
              <a:t>Produced primarily by incomplete combustion of fuel</a:t>
            </a:r>
          </a:p>
          <a:p>
            <a:pPr lvl="1" indent="-247650"/>
            <a:r>
              <a:rPr lang="en-US" altLang="en-US" dirty="0"/>
              <a:t>From vehicles and engines, industry, waste combustion, residential wood burning</a:t>
            </a:r>
          </a:p>
          <a:p>
            <a:pPr lvl="1" indent="-247650"/>
            <a:r>
              <a:rPr lang="en-US" altLang="en-US" dirty="0"/>
              <a:t>Prevents blood hemoglobin from binding with oxygen</a:t>
            </a:r>
          </a:p>
        </p:txBody>
      </p:sp>
    </p:spTree>
    <p:extLst>
      <p:ext uri="{BB962C8B-B14F-4D97-AF65-F5344CB8AC3E}">
        <p14:creationId xmlns:p14="http://schemas.microsoft.com/office/powerpoint/2010/main" val="2850249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266700" y="228600"/>
            <a:ext cx="8685213" cy="487363"/>
          </a:xfrm>
        </p:spPr>
        <p:txBody>
          <a:bodyPr lIns="0" tIns="0" rIns="0" bIns="0" anchor="t">
            <a:spAutoFit/>
          </a:bodyPr>
          <a:lstStyle/>
          <a:p>
            <a:r>
              <a:rPr lang="en-US" altLang="en-US"/>
              <a:t>Criteria pollutants: SO</a:t>
            </a:r>
            <a:r>
              <a:rPr lang="en-US" altLang="en-US" baseline="-25000"/>
              <a:t>2</a:t>
            </a:r>
            <a:r>
              <a:rPr lang="en-US" altLang="en-US"/>
              <a:t> and NO</a:t>
            </a:r>
            <a:r>
              <a:rPr lang="en-US" altLang="en-US" baseline="-25000"/>
              <a:t>x</a:t>
            </a:r>
          </a:p>
        </p:txBody>
      </p:sp>
      <p:sp>
        <p:nvSpPr>
          <p:cNvPr id="154627" name="Rectangle 3"/>
          <p:cNvSpPr>
            <a:spLocks noGrp="1" noChangeArrowheads="1"/>
          </p:cNvSpPr>
          <p:nvPr>
            <p:ph type="body" idx="4294967295"/>
          </p:nvPr>
        </p:nvSpPr>
        <p:spPr>
          <a:xfrm>
            <a:off x="177800" y="1495549"/>
            <a:ext cx="8788400" cy="3257302"/>
          </a:xfrm>
        </p:spPr>
        <p:txBody>
          <a:bodyPr anchor="ctr">
            <a:spAutoFit/>
          </a:bodyPr>
          <a:lstStyle/>
          <a:p>
            <a:r>
              <a:rPr lang="en-US" altLang="en-US" b="1" dirty="0"/>
              <a:t>Sulfur dioxide (SO</a:t>
            </a:r>
            <a:r>
              <a:rPr lang="en-US" altLang="en-US" b="1" baseline="-25000" dirty="0"/>
              <a:t>2</a:t>
            </a:r>
            <a:r>
              <a:rPr lang="en-US" altLang="en-US" b="1" dirty="0"/>
              <a:t>)</a:t>
            </a:r>
            <a:r>
              <a:rPr lang="en-US" altLang="en-US" dirty="0"/>
              <a:t>: colorless gas with a strong odor</a:t>
            </a:r>
          </a:p>
          <a:p>
            <a:pPr lvl="1" indent="-247650"/>
            <a:r>
              <a:rPr lang="en-US" altLang="en-US" dirty="0"/>
              <a:t>Coal emissions from electricity generation, industry</a:t>
            </a:r>
          </a:p>
          <a:p>
            <a:pPr lvl="1" indent="-247650"/>
            <a:r>
              <a:rPr lang="en-US" altLang="en-US" dirty="0"/>
              <a:t>Can form acid deposition</a:t>
            </a:r>
          </a:p>
          <a:p>
            <a:r>
              <a:rPr lang="en-US" altLang="en-US" b="1" dirty="0"/>
              <a:t>Nitrogen dioxide (NO</a:t>
            </a:r>
            <a:r>
              <a:rPr lang="en-US" altLang="en-US" b="1" baseline="-25000" dirty="0"/>
              <a:t>2</a:t>
            </a:r>
            <a:r>
              <a:rPr lang="en-US" altLang="en-US" b="1" dirty="0"/>
              <a:t>)</a:t>
            </a:r>
            <a:r>
              <a:rPr lang="en-US" altLang="en-US" dirty="0"/>
              <a:t>:</a:t>
            </a:r>
            <a:r>
              <a:rPr lang="en-US" altLang="en-US" b="1" dirty="0"/>
              <a:t> </a:t>
            </a:r>
            <a:r>
              <a:rPr lang="en-US" altLang="en-US" dirty="0"/>
              <a:t>foul-smelling red-brown gas</a:t>
            </a:r>
          </a:p>
          <a:p>
            <a:pPr lvl="1" indent="-247650"/>
            <a:r>
              <a:rPr lang="en-US" altLang="en-US" dirty="0"/>
              <a:t>Contributes to smog and acid deposition</a:t>
            </a:r>
          </a:p>
          <a:p>
            <a:pPr lvl="1" indent="-247650"/>
            <a:r>
              <a:rPr lang="en-US" altLang="en-US" b="1" dirty="0"/>
              <a:t>Nitrogen oxides (NO</a:t>
            </a:r>
            <a:r>
              <a:rPr lang="en-US" altLang="en-US" b="1" baseline="-25000" dirty="0"/>
              <a:t>x</a:t>
            </a:r>
            <a:r>
              <a:rPr lang="en-US" altLang="en-US" b="1" dirty="0"/>
              <a:t>)</a:t>
            </a:r>
            <a:r>
              <a:rPr lang="en-US" altLang="en-US" dirty="0"/>
              <a:t>: formed when nitrogen and oxygen react at high temperatures in engines</a:t>
            </a:r>
          </a:p>
          <a:p>
            <a:pPr lvl="1" indent="-247650"/>
            <a:r>
              <a:rPr lang="en-US" altLang="en-US" dirty="0"/>
              <a:t>Vehicles, electrical utilities, industrial combustion </a:t>
            </a:r>
          </a:p>
        </p:txBody>
      </p:sp>
    </p:spTree>
    <p:extLst>
      <p:ext uri="{BB962C8B-B14F-4D97-AF65-F5344CB8AC3E}">
        <p14:creationId xmlns:p14="http://schemas.microsoft.com/office/powerpoint/2010/main" val="341162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266700" y="228600"/>
            <a:ext cx="8685213" cy="487363"/>
          </a:xfrm>
        </p:spPr>
        <p:txBody>
          <a:bodyPr lIns="0" tIns="0" rIns="0" bIns="0" anchor="t">
            <a:spAutoFit/>
          </a:bodyPr>
          <a:lstStyle/>
          <a:p>
            <a:r>
              <a:rPr lang="en-US" altLang="en-US"/>
              <a:t>Criteria pollutants: tropospheric ozone</a:t>
            </a:r>
          </a:p>
        </p:txBody>
      </p:sp>
      <p:sp>
        <p:nvSpPr>
          <p:cNvPr id="156675" name="Rectangle 3"/>
          <p:cNvSpPr>
            <a:spLocks noGrp="1" noChangeArrowheads="1"/>
          </p:cNvSpPr>
          <p:nvPr>
            <p:ph type="body" idx="4294967295"/>
          </p:nvPr>
        </p:nvSpPr>
        <p:spPr>
          <a:xfrm>
            <a:off x="177800" y="1663675"/>
            <a:ext cx="8788400" cy="2795637"/>
          </a:xfrm>
        </p:spPr>
        <p:txBody>
          <a:bodyPr anchor="ctr">
            <a:spAutoFit/>
          </a:bodyPr>
          <a:lstStyle/>
          <a:p>
            <a:r>
              <a:rPr lang="en-US" altLang="en-US" b="1" dirty="0"/>
              <a:t>Tropospheric ozone (O</a:t>
            </a:r>
            <a:r>
              <a:rPr lang="en-US" altLang="en-US" b="1" baseline="-25000" dirty="0"/>
              <a:t>3</a:t>
            </a:r>
            <a:r>
              <a:rPr lang="en-US" altLang="en-US" b="1" dirty="0"/>
              <a:t>)</a:t>
            </a:r>
            <a:r>
              <a:rPr lang="en-US" altLang="en-US" dirty="0"/>
              <a:t>: a colorless gas</a:t>
            </a:r>
          </a:p>
          <a:p>
            <a:pPr lvl="1" indent="-247650"/>
            <a:r>
              <a:rPr lang="en-US" altLang="en-US" dirty="0"/>
              <a:t>A secondary pollutant created from sunlight, heat, nitrogen oxides, volatile carbon-containing chemicals</a:t>
            </a:r>
          </a:p>
          <a:p>
            <a:pPr lvl="1" indent="-247650"/>
            <a:r>
              <a:rPr lang="en-US" altLang="en-US" dirty="0"/>
              <a:t>A major component of smog </a:t>
            </a:r>
          </a:p>
          <a:p>
            <a:pPr lvl="1" indent="-247650"/>
            <a:r>
              <a:rPr lang="en-US" altLang="en-US" dirty="0"/>
              <a:t>Participates in reactions that harm tissues and cause respiratory problems</a:t>
            </a:r>
          </a:p>
          <a:p>
            <a:r>
              <a:rPr lang="en-US" altLang="en-US" dirty="0"/>
              <a:t>The pollutant that most frequently exceeds EPA standards</a:t>
            </a:r>
          </a:p>
        </p:txBody>
      </p:sp>
    </p:spTree>
    <p:extLst>
      <p:ext uri="{BB962C8B-B14F-4D97-AF65-F5344CB8AC3E}">
        <p14:creationId xmlns:p14="http://schemas.microsoft.com/office/powerpoint/2010/main" val="3911624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71203" y="398417"/>
            <a:ext cx="8458200" cy="1169551"/>
          </a:xfrm>
        </p:spPr>
        <p:txBody>
          <a:bodyPr lIns="0" tIns="0" rIns="0" bIns="0" anchor="t">
            <a:spAutoFit/>
          </a:bodyPr>
          <a:lstStyle/>
          <a:p>
            <a:r>
              <a:rPr lang="en-US" altLang="en-US" dirty="0"/>
              <a:t>Criteria pollutants: particulate matter </a:t>
            </a:r>
            <a:r>
              <a:rPr lang="en-US" altLang="en-US" dirty="0" smtClean="0"/>
              <a:t>and lead</a:t>
            </a:r>
            <a:endParaRPr lang="en-US" altLang="en-US" dirty="0"/>
          </a:p>
        </p:txBody>
      </p:sp>
      <p:sp>
        <p:nvSpPr>
          <p:cNvPr id="158723" name="Rectangle 3"/>
          <p:cNvSpPr>
            <a:spLocks noGrp="1" noChangeArrowheads="1"/>
          </p:cNvSpPr>
          <p:nvPr>
            <p:ph type="body" idx="4294967295"/>
          </p:nvPr>
        </p:nvSpPr>
        <p:spPr>
          <a:xfrm>
            <a:off x="177800" y="1682750"/>
            <a:ext cx="8788400" cy="4286250"/>
          </a:xfrm>
        </p:spPr>
        <p:txBody>
          <a:bodyPr anchor="ctr">
            <a:spAutoFit/>
          </a:bodyPr>
          <a:lstStyle/>
          <a:p>
            <a:r>
              <a:rPr lang="en-US" altLang="en-US" b="1"/>
              <a:t>Particulate matter</a:t>
            </a:r>
            <a:r>
              <a:rPr lang="en-US" altLang="en-US"/>
              <a:t>: suspended solid or liquid particles</a:t>
            </a:r>
          </a:p>
          <a:p>
            <a:pPr lvl="1" indent="-247650"/>
            <a:r>
              <a:rPr lang="en-US" altLang="en-US"/>
              <a:t>Damages respiratory tissue when inhaled</a:t>
            </a:r>
          </a:p>
          <a:p>
            <a:pPr lvl="1" indent="-247650"/>
            <a:r>
              <a:rPr lang="en-US" altLang="en-US"/>
              <a:t>Primary pollutants: dust and soot</a:t>
            </a:r>
          </a:p>
          <a:p>
            <a:pPr lvl="1" indent="-247650"/>
            <a:r>
              <a:rPr lang="en-US" altLang="en-US"/>
              <a:t>Secondary pollutants: sulfates and nitrates</a:t>
            </a:r>
          </a:p>
          <a:p>
            <a:pPr lvl="1" indent="-247650"/>
            <a:r>
              <a:rPr lang="en-US" altLang="en-US"/>
              <a:t>From dust and combustion processes</a:t>
            </a:r>
          </a:p>
          <a:p>
            <a:r>
              <a:rPr lang="en-US" altLang="en-US" b="1"/>
              <a:t>Lead</a:t>
            </a:r>
            <a:r>
              <a:rPr lang="en-US" altLang="en-US"/>
              <a:t>: in gasoline and industrial metal smelting</a:t>
            </a:r>
          </a:p>
          <a:p>
            <a:pPr lvl="1" indent="-247650"/>
            <a:r>
              <a:rPr lang="en-US" altLang="en-US"/>
              <a:t>Bioaccumulates and damages the nervous system</a:t>
            </a:r>
          </a:p>
          <a:p>
            <a:pPr lvl="1" indent="-247650"/>
            <a:r>
              <a:rPr lang="en-US" altLang="en-US"/>
              <a:t>Banned in gasoline in developed, but not in developing, countries</a:t>
            </a:r>
          </a:p>
        </p:txBody>
      </p:sp>
    </p:spTree>
    <p:extLst>
      <p:ext uri="{BB962C8B-B14F-4D97-AF65-F5344CB8AC3E}">
        <p14:creationId xmlns:p14="http://schemas.microsoft.com/office/powerpoint/2010/main" val="355820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280988" y="220663"/>
            <a:ext cx="8685212" cy="487362"/>
          </a:xfrm>
        </p:spPr>
        <p:txBody>
          <a:bodyPr lIns="0" tIns="0" rIns="0" bIns="0" anchor="t">
            <a:spAutoFit/>
          </a:bodyPr>
          <a:lstStyle/>
          <a:p>
            <a:r>
              <a:rPr lang="en-US" altLang="en-US"/>
              <a:t>Agencies monitor emissions</a:t>
            </a:r>
          </a:p>
        </p:txBody>
      </p:sp>
      <p:sp>
        <p:nvSpPr>
          <p:cNvPr id="160771" name="Rectangle 3"/>
          <p:cNvSpPr>
            <a:spLocks noGrp="1" noChangeArrowheads="1"/>
          </p:cNvSpPr>
          <p:nvPr>
            <p:ph type="body" idx="4294967295"/>
          </p:nvPr>
        </p:nvSpPr>
        <p:spPr>
          <a:xfrm>
            <a:off x="179388" y="1219200"/>
            <a:ext cx="8788400" cy="4224338"/>
          </a:xfrm>
        </p:spPr>
        <p:txBody>
          <a:bodyPr anchor="ctr">
            <a:spAutoFit/>
          </a:bodyPr>
          <a:lstStyle/>
          <a:p>
            <a:r>
              <a:rPr lang="en-US" altLang="en-US"/>
              <a:t>State and local agencies monitor and report to the EPA emissions of: </a:t>
            </a:r>
          </a:p>
          <a:p>
            <a:pPr lvl="1" indent="-247650"/>
            <a:r>
              <a:rPr lang="en-US" altLang="en-US"/>
              <a:t>Carbon monoxide, sulfur dioxide, particulate matter, lead, and all nitrogen oxides</a:t>
            </a:r>
          </a:p>
          <a:p>
            <a:r>
              <a:rPr lang="en-US" altLang="en-US"/>
              <a:t>Tropospheric ozone, a secondary pollutant, has no emissions to monitor</a:t>
            </a:r>
          </a:p>
          <a:p>
            <a:r>
              <a:rPr lang="en-US" altLang="en-US"/>
              <a:t>Agencies monitor </a:t>
            </a:r>
            <a:r>
              <a:rPr lang="en-US" altLang="en-US" b="1"/>
              <a:t>volatile organic compounds (VOCs)</a:t>
            </a:r>
            <a:r>
              <a:rPr lang="en-US" altLang="en-US"/>
              <a:t>:</a:t>
            </a:r>
          </a:p>
          <a:p>
            <a:pPr lvl="1" indent="-247650"/>
            <a:r>
              <a:rPr lang="en-US" altLang="en-US"/>
              <a:t>Emitted by engines and industrial processes</a:t>
            </a:r>
          </a:p>
          <a:p>
            <a:pPr lvl="1" indent="-247650"/>
            <a:r>
              <a:rPr lang="en-US" altLang="en-US"/>
              <a:t>VOCs can react to produce ozone</a:t>
            </a:r>
          </a:p>
        </p:txBody>
      </p:sp>
    </p:spTree>
    <p:extLst>
      <p:ext uri="{BB962C8B-B14F-4D97-AF65-F5344CB8AC3E}">
        <p14:creationId xmlns:p14="http://schemas.microsoft.com/office/powerpoint/2010/main" val="4173469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1" name="Picture 5" descr="13_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7950" y="1701800"/>
            <a:ext cx="5641975" cy="4695825"/>
          </a:xfrm>
          <a:prstGeom prst="rect">
            <a:avLst/>
          </a:prstGeom>
          <a:noFill/>
          <a:extLst>
            <a:ext uri="{909E8E84-426E-40DD-AFC4-6F175D3DCCD1}">
              <a14:hiddenFill xmlns:a14="http://schemas.microsoft.com/office/drawing/2010/main">
                <a:solidFill>
                  <a:srgbClr val="FFFFFF"/>
                </a:solidFill>
              </a14:hiddenFill>
            </a:ext>
          </a:extLst>
        </p:spPr>
      </p:pic>
      <p:sp>
        <p:nvSpPr>
          <p:cNvPr id="162818" name="Rectangle 2"/>
          <p:cNvSpPr>
            <a:spLocks noGrp="1" noChangeArrowheads="1"/>
          </p:cNvSpPr>
          <p:nvPr>
            <p:ph type="title" idx="4294967295"/>
          </p:nvPr>
        </p:nvSpPr>
        <p:spPr>
          <a:xfrm>
            <a:off x="254000" y="227013"/>
            <a:ext cx="7772400" cy="487362"/>
          </a:xfrm>
        </p:spPr>
        <p:txBody>
          <a:bodyPr lIns="0" tIns="0" rIns="0" bIns="0" anchor="t">
            <a:spAutoFit/>
          </a:bodyPr>
          <a:lstStyle/>
          <a:p>
            <a:r>
              <a:rPr lang="en-US" altLang="en-US"/>
              <a:t>U.S. air pollution</a:t>
            </a:r>
          </a:p>
        </p:txBody>
      </p:sp>
      <p:sp>
        <p:nvSpPr>
          <p:cNvPr id="162819" name="Rectangle 3"/>
          <p:cNvSpPr>
            <a:spLocks noGrp="1" noChangeArrowheads="1"/>
          </p:cNvSpPr>
          <p:nvPr>
            <p:ph type="body" idx="4294967295"/>
          </p:nvPr>
        </p:nvSpPr>
        <p:spPr>
          <a:xfrm>
            <a:off x="190500" y="971550"/>
            <a:ext cx="8788400" cy="946150"/>
          </a:xfrm>
        </p:spPr>
        <p:txBody>
          <a:bodyPr anchor="ctr">
            <a:spAutoFit/>
          </a:bodyPr>
          <a:lstStyle/>
          <a:p>
            <a:pPr marL="0" indent="0">
              <a:buFont typeface="Times" pitchFamily="84" charset="0"/>
              <a:buNone/>
            </a:pPr>
            <a:r>
              <a:rPr lang="en-US" altLang="en-US" i="1"/>
              <a:t>In 2008, the U.S. emitted 123 million tons of the six monitored pollutants</a:t>
            </a:r>
          </a:p>
        </p:txBody>
      </p:sp>
    </p:spTree>
    <p:extLst>
      <p:ext uri="{BB962C8B-B14F-4D97-AF65-F5344CB8AC3E}">
        <p14:creationId xmlns:p14="http://schemas.microsoft.com/office/powerpoint/2010/main" val="1501236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60649" cy="6858001"/>
          </a:xfrm>
          <a:prstGeom prst="rect">
            <a:avLst/>
          </a:prstGeom>
        </p:spPr>
      </p:pic>
    </p:spTree>
    <p:extLst>
      <p:ext uri="{BB962C8B-B14F-4D97-AF65-F5344CB8AC3E}">
        <p14:creationId xmlns:p14="http://schemas.microsoft.com/office/powerpoint/2010/main" val="1832054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279400" y="227013"/>
            <a:ext cx="7772400" cy="487362"/>
          </a:xfrm>
        </p:spPr>
        <p:txBody>
          <a:bodyPr lIns="0" tIns="0" rIns="0" bIns="0" anchor="t">
            <a:spAutoFit/>
          </a:bodyPr>
          <a:lstStyle/>
          <a:p>
            <a:r>
              <a:rPr lang="en-US" altLang="en-US"/>
              <a:t>We have reduced U.S. air pollution</a:t>
            </a:r>
          </a:p>
        </p:txBody>
      </p:sp>
      <p:sp>
        <p:nvSpPr>
          <p:cNvPr id="164867" name="Rectangle 3"/>
          <p:cNvSpPr>
            <a:spLocks noGrp="1" noChangeArrowheads="1"/>
          </p:cNvSpPr>
          <p:nvPr>
            <p:ph type="body" idx="4294967295"/>
          </p:nvPr>
        </p:nvSpPr>
        <p:spPr>
          <a:xfrm>
            <a:off x="177800" y="1050925"/>
            <a:ext cx="8788400" cy="1819275"/>
          </a:xfrm>
        </p:spPr>
        <p:txBody>
          <a:bodyPr anchor="ctr">
            <a:spAutoFit/>
          </a:bodyPr>
          <a:lstStyle/>
          <a:p>
            <a:r>
              <a:rPr lang="en-US" altLang="en-US"/>
              <a:t>Total emissions of the six monitored pollutants have declined 60% since the Clean Air Act of 1970</a:t>
            </a:r>
          </a:p>
          <a:p>
            <a:pPr lvl="1" indent="-247650"/>
            <a:r>
              <a:rPr lang="en-US" altLang="en-US"/>
              <a:t>Despite increased population, energy consumption, miles traveled, and gross domestic product</a:t>
            </a:r>
          </a:p>
        </p:txBody>
      </p:sp>
      <p:pic>
        <p:nvPicPr>
          <p:cNvPr id="164870" name="Picture 6" descr="13_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413" y="3309938"/>
            <a:ext cx="4197350" cy="3025775"/>
          </a:xfrm>
          <a:prstGeom prst="rect">
            <a:avLst/>
          </a:prstGeom>
          <a:noFill/>
          <a:extLst>
            <a:ext uri="{909E8E84-426E-40DD-AFC4-6F175D3DCCD1}">
              <a14:hiddenFill xmlns:a14="http://schemas.microsoft.com/office/drawing/2010/main">
                <a:solidFill>
                  <a:srgbClr val="FFFFFF"/>
                </a:solidFill>
              </a14:hiddenFill>
            </a:ext>
          </a:extLst>
        </p:spPr>
      </p:pic>
      <p:pic>
        <p:nvPicPr>
          <p:cNvPr id="164871" name="Picture 7" descr="13_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0750" y="3422650"/>
            <a:ext cx="4197350" cy="29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91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79400" y="227013"/>
            <a:ext cx="7772400" cy="487362"/>
          </a:xfrm>
        </p:spPr>
        <p:txBody>
          <a:bodyPr lIns="0" tIns="0" rIns="0" bIns="0" anchor="t">
            <a:spAutoFit/>
          </a:bodyPr>
          <a:lstStyle/>
          <a:p>
            <a:r>
              <a:rPr lang="en-US" altLang="en-US"/>
              <a:t>We have reduced emissions</a:t>
            </a:r>
          </a:p>
        </p:txBody>
      </p:sp>
      <p:sp>
        <p:nvSpPr>
          <p:cNvPr id="166915" name="Rectangle 3"/>
          <p:cNvSpPr>
            <a:spLocks noGrp="1" noChangeArrowheads="1"/>
          </p:cNvSpPr>
          <p:nvPr>
            <p:ph type="body" idx="4294967295"/>
          </p:nvPr>
        </p:nvSpPr>
        <p:spPr>
          <a:xfrm>
            <a:off x="177800" y="974725"/>
            <a:ext cx="5232400" cy="5548313"/>
          </a:xfrm>
        </p:spPr>
        <p:txBody>
          <a:bodyPr anchor="ctr">
            <a:spAutoFit/>
          </a:bodyPr>
          <a:lstStyle/>
          <a:p>
            <a:r>
              <a:rPr lang="en-US" altLang="en-US"/>
              <a:t>Federal policies and technology</a:t>
            </a:r>
          </a:p>
          <a:p>
            <a:r>
              <a:rPr lang="en-US" altLang="en-US"/>
              <a:t>Cleaner-burning engines </a:t>
            </a:r>
            <a:br>
              <a:rPr lang="en-US" altLang="en-US"/>
            </a:br>
            <a:r>
              <a:rPr lang="en-US" altLang="en-US"/>
              <a:t>and catalytic converters</a:t>
            </a:r>
          </a:p>
          <a:p>
            <a:r>
              <a:rPr lang="en-US" altLang="en-US"/>
              <a:t>Reduced SO</a:t>
            </a:r>
            <a:r>
              <a:rPr lang="en-US" altLang="en-US" baseline="-25000"/>
              <a:t>2</a:t>
            </a:r>
            <a:r>
              <a:rPr lang="en-US" altLang="en-US"/>
              <a:t> emissions</a:t>
            </a:r>
          </a:p>
          <a:p>
            <a:pPr lvl="1" indent="-247650"/>
            <a:r>
              <a:rPr lang="en-US" altLang="en-US"/>
              <a:t>Permit trading programs </a:t>
            </a:r>
            <a:br>
              <a:rPr lang="en-US" altLang="en-US"/>
            </a:br>
            <a:r>
              <a:rPr lang="en-US" altLang="en-US"/>
              <a:t>and clean coal </a:t>
            </a:r>
            <a:br>
              <a:rPr lang="en-US" altLang="en-US"/>
            </a:br>
            <a:r>
              <a:rPr lang="en-US" altLang="en-US"/>
              <a:t>technologies</a:t>
            </a:r>
          </a:p>
          <a:p>
            <a:r>
              <a:rPr lang="en-US" altLang="en-US" b="1"/>
              <a:t>Scrubbers</a:t>
            </a:r>
            <a:r>
              <a:rPr lang="en-US" altLang="en-US"/>
              <a:t>: chemically </a:t>
            </a:r>
            <a:br>
              <a:rPr lang="en-US" altLang="en-US"/>
            </a:br>
            <a:r>
              <a:rPr lang="en-US" altLang="en-US"/>
              <a:t>convert or physically </a:t>
            </a:r>
            <a:br>
              <a:rPr lang="en-US" altLang="en-US"/>
            </a:br>
            <a:r>
              <a:rPr lang="en-US" altLang="en-US"/>
              <a:t>remove pollutants before </a:t>
            </a:r>
            <a:br>
              <a:rPr lang="en-US" altLang="en-US"/>
            </a:br>
            <a:r>
              <a:rPr lang="en-US" altLang="en-US"/>
              <a:t>they leave smokestacks</a:t>
            </a:r>
          </a:p>
          <a:p>
            <a:r>
              <a:rPr lang="en-US" altLang="en-US"/>
              <a:t>Phaseout of leaded gasoline</a:t>
            </a:r>
          </a:p>
        </p:txBody>
      </p:sp>
      <p:pic>
        <p:nvPicPr>
          <p:cNvPr id="166917" name="Picture 5" descr="13_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657350"/>
            <a:ext cx="450850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45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a:xfrm>
            <a:off x="279400" y="227013"/>
            <a:ext cx="7772400" cy="487362"/>
          </a:xfrm>
        </p:spPr>
        <p:txBody>
          <a:bodyPr lIns="0" tIns="0" rIns="0" bIns="0" anchor="t">
            <a:spAutoFit/>
          </a:bodyPr>
          <a:lstStyle/>
          <a:p>
            <a:r>
              <a:rPr lang="en-US" altLang="en-US"/>
              <a:t>We still have more to do…</a:t>
            </a:r>
          </a:p>
        </p:txBody>
      </p:sp>
      <p:sp>
        <p:nvSpPr>
          <p:cNvPr id="168963" name="Content Placeholder 2"/>
          <p:cNvSpPr>
            <a:spLocks noGrp="1"/>
          </p:cNvSpPr>
          <p:nvPr>
            <p:ph idx="4294967295"/>
          </p:nvPr>
        </p:nvSpPr>
        <p:spPr>
          <a:xfrm>
            <a:off x="176213" y="1227138"/>
            <a:ext cx="8828087" cy="5097462"/>
          </a:xfrm>
        </p:spPr>
        <p:txBody>
          <a:bodyPr anchor="ctr">
            <a:spAutoFit/>
          </a:bodyPr>
          <a:lstStyle/>
          <a:p>
            <a:r>
              <a:rPr lang="en-US" altLang="en-US"/>
              <a:t>The reduction in outdoor air pollution since 1970 is one of our greatest accomplishments</a:t>
            </a:r>
          </a:p>
          <a:p>
            <a:pPr lvl="1" indent="-247650"/>
            <a:r>
              <a:rPr lang="en-US" altLang="en-US"/>
              <a:t>Saving the lives of 200,000 Americans  since 1970</a:t>
            </a:r>
          </a:p>
          <a:p>
            <a:r>
              <a:rPr lang="en-US" altLang="en-US"/>
              <a:t>There is room for improvement:</a:t>
            </a:r>
          </a:p>
          <a:p>
            <a:pPr lvl="1" indent="-247650"/>
            <a:r>
              <a:rPr lang="en-US" altLang="en-US"/>
              <a:t>Concerns over new pollutants and greenhouse gas emissions</a:t>
            </a:r>
          </a:p>
          <a:p>
            <a:r>
              <a:rPr lang="en-US" altLang="en-US"/>
              <a:t>U.S. carbon dioxide emissions increased 44% (1970–2008)</a:t>
            </a:r>
          </a:p>
          <a:p>
            <a:pPr lvl="1" indent="-247650"/>
            <a:r>
              <a:rPr lang="en-US" altLang="en-US"/>
              <a:t>The Supreme Court ruled that the EPA could regulate carbon dioxide as a pollutant</a:t>
            </a:r>
          </a:p>
          <a:p>
            <a:pPr lvl="1" indent="-247650"/>
            <a:r>
              <a:rPr lang="en-US" altLang="en-US"/>
              <a:t>There is formidable political opposition to this</a:t>
            </a:r>
          </a:p>
        </p:txBody>
      </p:sp>
    </p:spTree>
    <p:extLst>
      <p:ext uri="{BB962C8B-B14F-4D97-AF65-F5344CB8AC3E}">
        <p14:creationId xmlns:p14="http://schemas.microsoft.com/office/powerpoint/2010/main" val="2645915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280988" y="225425"/>
            <a:ext cx="8685212" cy="487363"/>
          </a:xfrm>
        </p:spPr>
        <p:txBody>
          <a:bodyPr lIns="0" tIns="0" rIns="0" bIns="0" anchor="t">
            <a:spAutoFit/>
          </a:bodyPr>
          <a:lstStyle/>
          <a:p>
            <a:r>
              <a:rPr lang="en-US" altLang="en-US"/>
              <a:t>Toxic substances pose health risks</a:t>
            </a:r>
          </a:p>
        </p:txBody>
      </p:sp>
      <p:sp>
        <p:nvSpPr>
          <p:cNvPr id="171011" name="Rectangle 3"/>
          <p:cNvSpPr>
            <a:spLocks noGrp="1" noChangeArrowheads="1"/>
          </p:cNvSpPr>
          <p:nvPr>
            <p:ph type="body" idx="4294967295"/>
          </p:nvPr>
        </p:nvSpPr>
        <p:spPr>
          <a:xfrm>
            <a:off x="179388" y="1225550"/>
            <a:ext cx="8788400" cy="4260850"/>
          </a:xfrm>
        </p:spPr>
        <p:txBody>
          <a:bodyPr anchor="ctr">
            <a:spAutoFit/>
          </a:bodyPr>
          <a:lstStyle/>
          <a:p>
            <a:r>
              <a:rPr lang="en-US" altLang="en-US" b="1"/>
              <a:t>Toxic air pollutants</a:t>
            </a:r>
            <a:r>
              <a:rPr lang="en-US" altLang="en-US"/>
              <a:t>: substances that cause …</a:t>
            </a:r>
          </a:p>
          <a:p>
            <a:pPr lvl="1" indent="-247650"/>
            <a:r>
              <a:rPr lang="en-US" altLang="en-US"/>
              <a:t>Cancer, reproductive defects, or neurological, immune system, developmental, or respiratory problems</a:t>
            </a:r>
          </a:p>
          <a:p>
            <a:r>
              <a:rPr lang="en-US" altLang="en-US"/>
              <a:t>The EPA regulates 188 toxic air pollutants</a:t>
            </a:r>
          </a:p>
          <a:p>
            <a:pPr lvl="1" indent="-247650"/>
            <a:r>
              <a:rPr lang="en-US" altLang="en-US"/>
              <a:t>Including mercury, VOCs, methylene chloride</a:t>
            </a:r>
          </a:p>
          <a:p>
            <a:r>
              <a:rPr lang="en-US" altLang="en-US"/>
              <a:t>Toxic air pollutants cause 36 cancer cases per 1 million people</a:t>
            </a:r>
          </a:p>
          <a:p>
            <a:r>
              <a:rPr lang="en-US" altLang="en-US"/>
              <a:t>Clean Air Act regulations helped reduce emissions by more than 35% since 1990</a:t>
            </a:r>
          </a:p>
        </p:txBody>
      </p:sp>
    </p:spTree>
    <p:extLst>
      <p:ext uri="{BB962C8B-B14F-4D97-AF65-F5344CB8AC3E}">
        <p14:creationId xmlns:p14="http://schemas.microsoft.com/office/powerpoint/2010/main" val="290642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255588" y="231775"/>
            <a:ext cx="8685212" cy="974725"/>
          </a:xfrm>
        </p:spPr>
        <p:txBody>
          <a:bodyPr lIns="0" tIns="0" rIns="0" bIns="0" anchor="t">
            <a:spAutoFit/>
          </a:bodyPr>
          <a:lstStyle/>
          <a:p>
            <a:r>
              <a:rPr lang="en-US" altLang="en-US"/>
              <a:t>Industrializing nations suffer increasing pollution</a:t>
            </a:r>
          </a:p>
        </p:txBody>
      </p:sp>
      <p:sp>
        <p:nvSpPr>
          <p:cNvPr id="173059" name="Rectangle 3"/>
          <p:cNvSpPr>
            <a:spLocks noGrp="1" noChangeArrowheads="1"/>
          </p:cNvSpPr>
          <p:nvPr>
            <p:ph type="body" idx="4294967295"/>
          </p:nvPr>
        </p:nvSpPr>
        <p:spPr>
          <a:xfrm>
            <a:off x="179388" y="1676400"/>
            <a:ext cx="8788400" cy="4749800"/>
          </a:xfrm>
        </p:spPr>
        <p:txBody>
          <a:bodyPr anchor="ctr">
            <a:spAutoFit/>
          </a:bodyPr>
          <a:lstStyle/>
          <a:p>
            <a:r>
              <a:rPr lang="en-US" altLang="en-US"/>
              <a:t>Outdoor pollution is getting worse in developing nations</a:t>
            </a:r>
          </a:p>
          <a:p>
            <a:r>
              <a:rPr lang="en-US" altLang="en-US"/>
              <a:t>Polluting factories and power plants, increasing numbers of cars</a:t>
            </a:r>
          </a:p>
          <a:p>
            <a:pPr lvl="1" indent="-247650"/>
            <a:r>
              <a:rPr lang="en-US" altLang="en-US"/>
              <a:t>Emphasize economic growth, not pollution control</a:t>
            </a:r>
          </a:p>
          <a:p>
            <a:pPr lvl="1" indent="-247650"/>
            <a:r>
              <a:rPr lang="en-US" altLang="en-US"/>
              <a:t>People burn traditional fuels (wood and charcoal)</a:t>
            </a:r>
          </a:p>
          <a:p>
            <a:r>
              <a:rPr lang="en-US" altLang="en-US"/>
              <a:t>China has the world’s worst air pollution</a:t>
            </a:r>
          </a:p>
          <a:p>
            <a:pPr lvl="1" indent="-247650"/>
            <a:r>
              <a:rPr lang="en-US" altLang="en-US"/>
              <a:t>Coal burning, more cars, power plants, factories</a:t>
            </a:r>
          </a:p>
          <a:p>
            <a:pPr lvl="1" indent="-247650"/>
            <a:r>
              <a:rPr lang="en-US" altLang="en-US"/>
              <a:t>Causing over 300,000 premature deaths/year</a:t>
            </a:r>
          </a:p>
          <a:p>
            <a:pPr lvl="1" indent="-247650"/>
            <a:r>
              <a:rPr lang="en-US" altLang="en-US"/>
              <a:t>China is reducing pollution (closing factories, cleaner fuels, raising efficiency standards, cleaner energy, etc.)</a:t>
            </a:r>
          </a:p>
        </p:txBody>
      </p:sp>
    </p:spTree>
    <p:extLst>
      <p:ext uri="{BB962C8B-B14F-4D97-AF65-F5344CB8AC3E}">
        <p14:creationId xmlns:p14="http://schemas.microsoft.com/office/powerpoint/2010/main" val="3665515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idx="4294967295"/>
          </p:nvPr>
        </p:nvSpPr>
        <p:spPr>
          <a:xfrm>
            <a:off x="254000" y="225425"/>
            <a:ext cx="8229600" cy="487363"/>
          </a:xfrm>
        </p:spPr>
        <p:txBody>
          <a:bodyPr lIns="0" tIns="0" rIns="0" bIns="0" anchor="t">
            <a:spAutoFit/>
          </a:bodyPr>
          <a:lstStyle/>
          <a:p>
            <a:r>
              <a:rPr lang="en-US" altLang="en-US"/>
              <a:t>Pollution in developing nations is high</a:t>
            </a:r>
          </a:p>
        </p:txBody>
      </p:sp>
      <p:sp>
        <p:nvSpPr>
          <p:cNvPr id="175107" name="Content Placeholder 6"/>
          <p:cNvSpPr>
            <a:spLocks noGrp="1"/>
          </p:cNvSpPr>
          <p:nvPr>
            <p:ph sz="half" idx="4294967295"/>
          </p:nvPr>
        </p:nvSpPr>
        <p:spPr>
          <a:xfrm>
            <a:off x="152400" y="1219200"/>
            <a:ext cx="8826500" cy="519113"/>
          </a:xfrm>
        </p:spPr>
        <p:txBody>
          <a:bodyPr anchor="ctr">
            <a:spAutoFit/>
          </a:bodyPr>
          <a:lstStyle/>
          <a:p>
            <a:pPr algn="ctr">
              <a:buFont typeface="Times" pitchFamily="84" charset="0"/>
              <a:buNone/>
            </a:pPr>
            <a:r>
              <a:rPr lang="en-US" altLang="en-US" i="1"/>
              <a:t>In Tehran, vehicles emit 5,000 tons of pollutants each day!</a:t>
            </a:r>
          </a:p>
        </p:txBody>
      </p:sp>
      <p:pic>
        <p:nvPicPr>
          <p:cNvPr id="175109" name="Picture 5" descr="13_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850" y="1968500"/>
            <a:ext cx="6518275"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1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268288" y="220663"/>
            <a:ext cx="8685212" cy="487362"/>
          </a:xfrm>
        </p:spPr>
        <p:txBody>
          <a:bodyPr lIns="0" tIns="0" rIns="0" bIns="0" anchor="t">
            <a:spAutoFit/>
          </a:bodyPr>
          <a:lstStyle/>
          <a:p>
            <a:r>
              <a:rPr lang="en-US" altLang="en-US"/>
              <a:t>Smog: our most common air quality problem</a:t>
            </a:r>
          </a:p>
        </p:txBody>
      </p:sp>
      <p:sp>
        <p:nvSpPr>
          <p:cNvPr id="177155" name="Rectangle 3"/>
          <p:cNvSpPr>
            <a:spLocks noGrp="1" noChangeArrowheads="1"/>
          </p:cNvSpPr>
          <p:nvPr>
            <p:ph type="body" idx="4294967295"/>
          </p:nvPr>
        </p:nvSpPr>
        <p:spPr>
          <a:xfrm>
            <a:off x="177800" y="974725"/>
            <a:ext cx="8356600" cy="5591175"/>
          </a:xfrm>
        </p:spPr>
        <p:txBody>
          <a:bodyPr anchor="ctr">
            <a:spAutoFit/>
          </a:bodyPr>
          <a:lstStyle/>
          <a:p>
            <a:r>
              <a:rPr lang="en-US" altLang="en-US" i="1"/>
              <a:t>Smog</a:t>
            </a:r>
            <a:r>
              <a:rPr lang="en-US" altLang="en-US"/>
              <a:t>: an unhealthy mixture of air pollutants over urban areas</a:t>
            </a:r>
          </a:p>
          <a:p>
            <a:r>
              <a:rPr lang="en-US" altLang="en-US" b="1"/>
              <a:t>Industrial smog</a:t>
            </a:r>
            <a:r>
              <a:rPr lang="en-US" altLang="en-US"/>
              <a:t>: burning </a:t>
            </a:r>
            <a:br>
              <a:rPr lang="en-US" altLang="en-US"/>
            </a:br>
            <a:r>
              <a:rPr lang="en-US" altLang="en-US"/>
              <a:t>coal or oil releases</a:t>
            </a:r>
          </a:p>
          <a:p>
            <a:pPr lvl="1" indent="-247650"/>
            <a:r>
              <a:rPr lang="en-US" altLang="en-US"/>
              <a:t>CO</a:t>
            </a:r>
            <a:r>
              <a:rPr lang="en-US" altLang="en-US" baseline="-25000"/>
              <a:t>2</a:t>
            </a:r>
            <a:r>
              <a:rPr lang="en-US" altLang="en-US"/>
              <a:t>, CO, soot, mercury, </a:t>
            </a:r>
            <a:br>
              <a:rPr lang="en-US" altLang="en-US"/>
            </a:br>
            <a:r>
              <a:rPr lang="en-US" altLang="en-US"/>
              <a:t>sulfur</a:t>
            </a:r>
          </a:p>
          <a:p>
            <a:pPr lvl="1" indent="-247650"/>
            <a:r>
              <a:rPr lang="en-US" altLang="en-US"/>
              <a:t>Sulfuric acid is formed</a:t>
            </a:r>
          </a:p>
          <a:p>
            <a:r>
              <a:rPr lang="en-US" altLang="en-US"/>
              <a:t>Regulations in developed </a:t>
            </a:r>
            <a:br>
              <a:rPr lang="en-US" altLang="en-US"/>
            </a:br>
            <a:r>
              <a:rPr lang="en-US" altLang="en-US"/>
              <a:t>countries reduced smog</a:t>
            </a:r>
          </a:p>
          <a:p>
            <a:r>
              <a:rPr lang="en-US" altLang="en-US"/>
              <a:t>Coal-burning industrializing </a:t>
            </a:r>
            <a:br>
              <a:rPr lang="en-US" altLang="en-US"/>
            </a:br>
            <a:r>
              <a:rPr lang="en-US" altLang="en-US"/>
              <a:t>countries faces health risks</a:t>
            </a:r>
          </a:p>
          <a:p>
            <a:pPr lvl="1" indent="-247650"/>
            <a:r>
              <a:rPr lang="en-US" altLang="en-US"/>
              <a:t>Due to lax pollution control</a:t>
            </a:r>
          </a:p>
        </p:txBody>
      </p:sp>
      <p:sp>
        <p:nvSpPr>
          <p:cNvPr id="7" name="Content Placeholder 8"/>
          <p:cNvSpPr txBox="1">
            <a:spLocks/>
          </p:cNvSpPr>
          <p:nvPr/>
        </p:nvSpPr>
        <p:spPr>
          <a:xfrm>
            <a:off x="5181600" y="4972050"/>
            <a:ext cx="3279775" cy="1504950"/>
          </a:xfrm>
          <a:prstGeom prst="rect">
            <a:avLst/>
          </a:prstGeom>
        </p:spPr>
        <p:txBody>
          <a:bodyPr/>
          <a:lstStyle/>
          <a:p>
            <a:pPr algn="ctr">
              <a:spcBef>
                <a:spcPts val="600"/>
              </a:spcBef>
              <a:buClr>
                <a:srgbClr val="006600"/>
              </a:buClr>
              <a:buFont typeface="Times New Roman" pitchFamily="18" charset="0"/>
              <a:buNone/>
              <a:defRPr/>
            </a:pPr>
            <a:r>
              <a:rPr lang="en-US" sz="2800" b="0" i="1" kern="0" dirty="0">
                <a:latin typeface="+mn-lt"/>
                <a:ea typeface="+mn-ea"/>
              </a:rPr>
              <a:t>Smog in Donora, PA, killed 21 people and sickened 6,000</a:t>
            </a:r>
          </a:p>
        </p:txBody>
      </p:sp>
      <p:pic>
        <p:nvPicPr>
          <p:cNvPr id="177158" name="Picture 6" descr="13_12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6500" y="1574800"/>
            <a:ext cx="37084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8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6" name="Picture 6" descr="13_13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8900" y="3597275"/>
            <a:ext cx="3594100" cy="2752725"/>
          </a:xfrm>
          <a:prstGeom prst="rect">
            <a:avLst/>
          </a:prstGeom>
          <a:noFill/>
          <a:extLst>
            <a:ext uri="{909E8E84-426E-40DD-AFC4-6F175D3DCCD1}">
              <a14:hiddenFill xmlns:a14="http://schemas.microsoft.com/office/drawing/2010/main">
                <a:solidFill>
                  <a:srgbClr val="FFFFFF"/>
                </a:solidFill>
              </a14:hiddenFill>
            </a:ext>
          </a:extLst>
        </p:spPr>
      </p:pic>
      <p:sp>
        <p:nvSpPr>
          <p:cNvPr id="179202" name="Rectangle 2"/>
          <p:cNvSpPr>
            <a:spLocks noGrp="1" noChangeArrowheads="1"/>
          </p:cNvSpPr>
          <p:nvPr>
            <p:ph type="title" idx="4294967295"/>
          </p:nvPr>
        </p:nvSpPr>
        <p:spPr>
          <a:xfrm>
            <a:off x="254000" y="227013"/>
            <a:ext cx="7772400" cy="487362"/>
          </a:xfrm>
        </p:spPr>
        <p:txBody>
          <a:bodyPr lIns="0" tIns="0" rIns="0" bIns="0" anchor="t">
            <a:spAutoFit/>
          </a:bodyPr>
          <a:lstStyle/>
          <a:p>
            <a:r>
              <a:rPr lang="en-US" altLang="en-US"/>
              <a:t>Photochemical (brown air) smog</a:t>
            </a:r>
          </a:p>
        </p:txBody>
      </p:sp>
      <p:sp>
        <p:nvSpPr>
          <p:cNvPr id="179203" name="Rectangle 3"/>
          <p:cNvSpPr>
            <a:spLocks noGrp="1" noChangeArrowheads="1"/>
          </p:cNvSpPr>
          <p:nvPr>
            <p:ph type="body" idx="4294967295"/>
          </p:nvPr>
        </p:nvSpPr>
        <p:spPr>
          <a:xfrm>
            <a:off x="177800" y="977900"/>
            <a:ext cx="8610600" cy="4157663"/>
          </a:xfrm>
        </p:spPr>
        <p:txBody>
          <a:bodyPr anchor="ctr">
            <a:spAutoFit/>
          </a:bodyPr>
          <a:lstStyle/>
          <a:p>
            <a:r>
              <a:rPr lang="en-US" altLang="en-US"/>
              <a:t>Sunlight drives a chemical reactions between primary pollutants and atmospheric compounds</a:t>
            </a:r>
          </a:p>
          <a:p>
            <a:pPr lvl="1" indent="-247650"/>
            <a:r>
              <a:rPr lang="en-US" altLang="en-US"/>
              <a:t>Forming ozone, NO</a:t>
            </a:r>
            <a:r>
              <a:rPr lang="en-US" altLang="en-US" baseline="-25000"/>
              <a:t>2</a:t>
            </a:r>
            <a:r>
              <a:rPr lang="en-US" altLang="en-US"/>
              <a:t>, and many other compounds</a:t>
            </a:r>
          </a:p>
          <a:p>
            <a:pPr lvl="1" indent="-247650"/>
            <a:r>
              <a:rPr lang="en-US" altLang="en-US"/>
              <a:t>Appears as a brownish haze</a:t>
            </a:r>
          </a:p>
          <a:p>
            <a:r>
              <a:rPr lang="en-US" altLang="en-US"/>
              <a:t>Formed in hot, sunny cities surrounded by mountains</a:t>
            </a:r>
          </a:p>
          <a:p>
            <a:pPr lvl="1" indent="-247650"/>
            <a:r>
              <a:rPr lang="en-US" altLang="en-US"/>
              <a:t>Morning traffic releases </a:t>
            </a:r>
            <a:br>
              <a:rPr lang="en-US" altLang="en-US"/>
            </a:br>
            <a:r>
              <a:rPr lang="en-US" altLang="en-US"/>
              <a:t>NO and VOCs</a:t>
            </a:r>
          </a:p>
          <a:p>
            <a:pPr lvl="1" indent="-247650"/>
            <a:r>
              <a:rPr lang="en-US" altLang="en-US"/>
              <a:t>Irritates eyes, noses, and </a:t>
            </a:r>
            <a:br>
              <a:rPr lang="en-US" altLang="en-US"/>
            </a:br>
            <a:r>
              <a:rPr lang="en-US" altLang="en-US"/>
              <a:t>throats</a:t>
            </a:r>
          </a:p>
        </p:txBody>
      </p:sp>
      <p:sp>
        <p:nvSpPr>
          <p:cNvPr id="8" name="Content Placeholder 8"/>
          <p:cNvSpPr txBox="1">
            <a:spLocks/>
          </p:cNvSpPr>
          <p:nvPr/>
        </p:nvSpPr>
        <p:spPr>
          <a:xfrm>
            <a:off x="618943" y="4831080"/>
            <a:ext cx="4073525" cy="1371600"/>
          </a:xfrm>
          <a:prstGeom prst="rect">
            <a:avLst/>
          </a:prstGeom>
        </p:spPr>
        <p:txBody>
          <a:bodyPr/>
          <a:lstStyle/>
          <a:p>
            <a:pPr algn="ctr">
              <a:spcBef>
                <a:spcPts val="600"/>
              </a:spcBef>
              <a:buClr>
                <a:srgbClr val="006600"/>
              </a:buClr>
              <a:buFont typeface="Times New Roman" pitchFamily="18" charset="0"/>
              <a:buNone/>
              <a:defRPr/>
            </a:pPr>
            <a:r>
              <a:rPr lang="en-US" sz="2400" b="0" i="1" kern="0" dirty="0">
                <a:solidFill>
                  <a:schemeClr val="bg1"/>
                </a:solidFill>
                <a:latin typeface="+mn-lt"/>
                <a:ea typeface="+mn-ea"/>
              </a:rPr>
              <a:t>In 1996, photochemical smog killed 300 and sickened 400,000 in 5 days</a:t>
            </a:r>
          </a:p>
        </p:txBody>
      </p:sp>
    </p:spTree>
    <p:extLst>
      <p:ext uri="{BB962C8B-B14F-4D97-AF65-F5344CB8AC3E}">
        <p14:creationId xmlns:p14="http://schemas.microsoft.com/office/powerpoint/2010/main" val="2582160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5" name="Picture 7" descr="13_12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800100"/>
            <a:ext cx="3479800" cy="5146675"/>
          </a:xfrm>
          <a:prstGeom prst="rect">
            <a:avLst/>
          </a:prstGeom>
          <a:noFill/>
          <a:extLst>
            <a:ext uri="{909E8E84-426E-40DD-AFC4-6F175D3DCCD1}">
              <a14:hiddenFill xmlns:a14="http://schemas.microsoft.com/office/drawing/2010/main">
                <a:solidFill>
                  <a:srgbClr val="FFFFFF"/>
                </a:solidFill>
              </a14:hiddenFill>
            </a:ext>
          </a:extLst>
        </p:spPr>
      </p:pic>
      <p:pic>
        <p:nvPicPr>
          <p:cNvPr id="181256" name="Picture 8" descr="13_13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9950" y="806450"/>
            <a:ext cx="4292600" cy="5137150"/>
          </a:xfrm>
          <a:prstGeom prst="rect">
            <a:avLst/>
          </a:prstGeom>
          <a:noFill/>
          <a:extLst>
            <a:ext uri="{909E8E84-426E-40DD-AFC4-6F175D3DCCD1}">
              <a14:hiddenFill xmlns:a14="http://schemas.microsoft.com/office/drawing/2010/main">
                <a:solidFill>
                  <a:srgbClr val="FFFFFF"/>
                </a:solidFill>
              </a14:hiddenFill>
            </a:ext>
          </a:extLst>
        </p:spPr>
      </p:pic>
      <p:sp>
        <p:nvSpPr>
          <p:cNvPr id="181250" name="Text Box 12"/>
          <p:cNvSpPr txBox="1">
            <a:spLocks noChangeArrowheads="1"/>
          </p:cNvSpPr>
          <p:nvPr/>
        </p:nvSpPr>
        <p:spPr bwMode="auto">
          <a:xfrm>
            <a:off x="1098550" y="5932488"/>
            <a:ext cx="2406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eaLnBrk="1" hangingPunct="1"/>
            <a:r>
              <a:rPr lang="en-US" altLang="en-US" sz="2800" b="0">
                <a:latin typeface="Times New Roman" pitchFamily="84" charset="0"/>
              </a:rPr>
              <a:t>Industrial smog</a:t>
            </a:r>
          </a:p>
        </p:txBody>
      </p:sp>
      <p:sp>
        <p:nvSpPr>
          <p:cNvPr id="181251" name="Rectangle 13"/>
          <p:cNvSpPr>
            <a:spLocks noChangeArrowheads="1"/>
          </p:cNvSpPr>
          <p:nvPr/>
        </p:nvSpPr>
        <p:spPr bwMode="auto">
          <a:xfrm>
            <a:off x="4953000" y="5932488"/>
            <a:ext cx="3157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eaLnBrk="1" hangingPunct="1"/>
            <a:r>
              <a:rPr lang="en-US" altLang="en-US" sz="2800" b="0">
                <a:latin typeface="Times New Roman" pitchFamily="84" charset="0"/>
              </a:rPr>
              <a:t>Photochemical smog</a:t>
            </a:r>
          </a:p>
        </p:txBody>
      </p:sp>
      <p:sp>
        <p:nvSpPr>
          <p:cNvPr id="181252" name="Rectangle 8"/>
          <p:cNvSpPr>
            <a:spLocks noChangeArrowheads="1"/>
          </p:cNvSpPr>
          <p:nvPr/>
        </p:nvSpPr>
        <p:spPr bwMode="auto">
          <a:xfrm>
            <a:off x="177800" y="1778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eaLnBrk="1" hangingPunct="1"/>
            <a:r>
              <a:rPr lang="en-US" altLang="en-US" sz="3200">
                <a:solidFill>
                  <a:srgbClr val="003399"/>
                </a:solidFill>
              </a:rPr>
              <a:t>Creation of smog</a:t>
            </a:r>
          </a:p>
        </p:txBody>
      </p:sp>
    </p:spTree>
    <p:extLst>
      <p:ext uri="{BB962C8B-B14F-4D97-AF65-F5344CB8AC3E}">
        <p14:creationId xmlns:p14="http://schemas.microsoft.com/office/powerpoint/2010/main" val="1324523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2" name="Picture 6" descr="13_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7425" y="3124200"/>
            <a:ext cx="4117975" cy="2921000"/>
          </a:xfrm>
          <a:prstGeom prst="rect">
            <a:avLst/>
          </a:prstGeom>
          <a:noFill/>
          <a:extLst>
            <a:ext uri="{909E8E84-426E-40DD-AFC4-6F175D3DCCD1}">
              <a14:hiddenFill xmlns:a14="http://schemas.microsoft.com/office/drawing/2010/main">
                <a:solidFill>
                  <a:srgbClr val="FFFFFF"/>
                </a:solidFill>
              </a14:hiddenFill>
            </a:ext>
          </a:extLst>
        </p:spPr>
      </p:pic>
      <p:sp>
        <p:nvSpPr>
          <p:cNvPr id="183298" name="Title 1"/>
          <p:cNvSpPr>
            <a:spLocks noGrp="1"/>
          </p:cNvSpPr>
          <p:nvPr>
            <p:ph type="title" idx="4294967295"/>
          </p:nvPr>
        </p:nvSpPr>
        <p:spPr>
          <a:xfrm>
            <a:off x="280988" y="228600"/>
            <a:ext cx="8685212" cy="487363"/>
          </a:xfrm>
        </p:spPr>
        <p:txBody>
          <a:bodyPr lIns="0" tIns="0" rIns="0" bIns="0" anchor="t">
            <a:spAutoFit/>
          </a:bodyPr>
          <a:lstStyle/>
          <a:p>
            <a:r>
              <a:rPr lang="en-US" altLang="en-US"/>
              <a:t>We can reduce smog</a:t>
            </a:r>
          </a:p>
        </p:txBody>
      </p:sp>
      <p:sp>
        <p:nvSpPr>
          <p:cNvPr id="183299" name="Content Placeholder 4"/>
          <p:cNvSpPr>
            <a:spLocks noGrp="1"/>
          </p:cNvSpPr>
          <p:nvPr>
            <p:ph idx="4294967295"/>
          </p:nvPr>
        </p:nvSpPr>
        <p:spPr>
          <a:xfrm>
            <a:off x="177800" y="1225550"/>
            <a:ext cx="4699000" cy="4895850"/>
          </a:xfrm>
        </p:spPr>
        <p:txBody>
          <a:bodyPr anchor="ctr">
            <a:spAutoFit/>
          </a:bodyPr>
          <a:lstStyle/>
          <a:p>
            <a:r>
              <a:rPr lang="en-US" altLang="en-US"/>
              <a:t>Pollution control technology</a:t>
            </a:r>
          </a:p>
          <a:p>
            <a:r>
              <a:rPr lang="en-US" altLang="en-US"/>
              <a:t>Vehicle inspection programs</a:t>
            </a:r>
          </a:p>
          <a:p>
            <a:r>
              <a:rPr lang="en-US" altLang="en-US"/>
              <a:t>Financial incentives to replace aging vehicles</a:t>
            </a:r>
          </a:p>
          <a:p>
            <a:r>
              <a:rPr lang="en-US" altLang="en-US"/>
              <a:t>Restricting driving</a:t>
            </a:r>
          </a:p>
          <a:p>
            <a:r>
              <a:rPr lang="en-US" altLang="en-US"/>
              <a:t>Cleaner burning fuels</a:t>
            </a:r>
          </a:p>
          <a:p>
            <a:r>
              <a:rPr lang="en-US" altLang="en-US"/>
              <a:t>Cleaner industrial facilities</a:t>
            </a:r>
          </a:p>
          <a:p>
            <a:pPr lvl="1" indent="-247650"/>
            <a:r>
              <a:rPr lang="en-US" altLang="en-US"/>
              <a:t>Close those that can’t improve</a:t>
            </a:r>
          </a:p>
          <a:p>
            <a:r>
              <a:rPr lang="en-US" altLang="en-US"/>
              <a:t>Pollution indicator boards</a:t>
            </a:r>
          </a:p>
        </p:txBody>
      </p:sp>
      <p:sp>
        <p:nvSpPr>
          <p:cNvPr id="5" name="Rectangle 4"/>
          <p:cNvSpPr/>
          <p:nvPr/>
        </p:nvSpPr>
        <p:spPr>
          <a:xfrm>
            <a:off x="5600700" y="1222375"/>
            <a:ext cx="2895600" cy="1800225"/>
          </a:xfrm>
          <a:prstGeom prst="rect">
            <a:avLst/>
          </a:prstGeom>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a:spcBef>
                <a:spcPts val="600"/>
              </a:spcBef>
              <a:buClr>
                <a:srgbClr val="006600"/>
              </a:buClr>
            </a:pPr>
            <a:r>
              <a:rPr lang="en-US" altLang="en-US" sz="2800" b="0" i="1">
                <a:solidFill>
                  <a:srgbClr val="000000"/>
                </a:solidFill>
                <a:latin typeface="Times New Roman" pitchFamily="84" charset="0"/>
              </a:rPr>
              <a:t>But…increased population and cars can wipe out advances</a:t>
            </a:r>
          </a:p>
        </p:txBody>
      </p:sp>
    </p:spTree>
    <p:extLst>
      <p:ext uri="{BB962C8B-B14F-4D97-AF65-F5344CB8AC3E}">
        <p14:creationId xmlns:p14="http://schemas.microsoft.com/office/powerpoint/2010/main" val="2895102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255702" cy="6858001"/>
          </a:xfrm>
          <a:prstGeom prst="rect">
            <a:avLst/>
          </a:prstGeom>
        </p:spPr>
      </p:pic>
      <p:sp>
        <p:nvSpPr>
          <p:cNvPr id="2" name="TextBox 1"/>
          <p:cNvSpPr txBox="1"/>
          <p:nvPr/>
        </p:nvSpPr>
        <p:spPr>
          <a:xfrm>
            <a:off x="278793" y="1858746"/>
            <a:ext cx="8363362" cy="230832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EXPLAIN  HOW  CARBON  DIOXIDE  AND</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METHANE ENHANCE THE GREENHOUSE</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EFFECT, PREDICT THE POSSIBLE</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CLIMATIC EFFECTS OF GLOBAL WARMING</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588562" y="325281"/>
            <a:ext cx="718466"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044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68288" y="222250"/>
            <a:ext cx="8685212" cy="974725"/>
          </a:xfrm>
        </p:spPr>
        <p:txBody>
          <a:bodyPr lIns="0" tIns="0" rIns="0" bIns="0" anchor="t">
            <a:spAutoFit/>
          </a:bodyPr>
          <a:lstStyle/>
          <a:p>
            <a:r>
              <a:rPr lang="en-US" altLang="en-US"/>
              <a:t>Synthetic chemicals deplete stratospheric ozone</a:t>
            </a:r>
          </a:p>
        </p:txBody>
      </p:sp>
      <p:sp>
        <p:nvSpPr>
          <p:cNvPr id="185347" name="Rectangle 3"/>
          <p:cNvSpPr>
            <a:spLocks noGrp="1" noChangeArrowheads="1"/>
          </p:cNvSpPr>
          <p:nvPr>
            <p:ph type="body" idx="4294967295"/>
          </p:nvPr>
        </p:nvSpPr>
        <p:spPr>
          <a:xfrm>
            <a:off x="179388" y="1682750"/>
            <a:ext cx="8788400" cy="4718050"/>
          </a:xfrm>
        </p:spPr>
        <p:txBody>
          <a:bodyPr anchor="ctr">
            <a:spAutoFit/>
          </a:bodyPr>
          <a:lstStyle/>
          <a:p>
            <a:r>
              <a:rPr lang="en-US" altLang="en-US"/>
              <a:t>Ozone in the lower stratosphere absorbs the sun’s ultraviolet (UV) radiation</a:t>
            </a:r>
          </a:p>
          <a:p>
            <a:pPr lvl="1" indent="-247650"/>
            <a:r>
              <a:rPr lang="en-US" altLang="en-US"/>
              <a:t>UV radiation can damage tissues and DNA</a:t>
            </a:r>
          </a:p>
          <a:p>
            <a:r>
              <a:rPr lang="en-US" altLang="en-US" b="1"/>
              <a:t>Ozone-depleting substances</a:t>
            </a:r>
            <a:r>
              <a:rPr lang="en-US" altLang="en-US"/>
              <a:t>: human-made chemicals that destroy ozone</a:t>
            </a:r>
          </a:p>
          <a:p>
            <a:r>
              <a:rPr lang="en-US" altLang="en-US" b="1"/>
              <a:t>Halocarbons:</a:t>
            </a:r>
            <a:r>
              <a:rPr lang="en-US" altLang="en-US"/>
              <a:t> human-made compounds made from hydrocarbons with added chlorine, bromine, or fluorine</a:t>
            </a:r>
            <a:endParaRPr lang="en-US" altLang="en-US" b="1"/>
          </a:p>
          <a:p>
            <a:r>
              <a:rPr lang="en-US" altLang="en-US" b="1"/>
              <a:t>Chlorofluorocarbons (CFCs)</a:t>
            </a:r>
            <a:r>
              <a:rPr lang="en-US" altLang="en-US"/>
              <a:t>: halocarbons used as refrigerants, in fire extinguishers, in aerosol cans, etc.</a:t>
            </a:r>
          </a:p>
          <a:p>
            <a:pPr lvl="1" indent="-247650"/>
            <a:r>
              <a:rPr lang="en-US" altLang="en-US"/>
              <a:t>They stay in the stratosphere for a century</a:t>
            </a:r>
          </a:p>
        </p:txBody>
      </p:sp>
    </p:spTree>
    <p:extLst>
      <p:ext uri="{BB962C8B-B14F-4D97-AF65-F5344CB8AC3E}">
        <p14:creationId xmlns:p14="http://schemas.microsoft.com/office/powerpoint/2010/main" val="1054040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idx="4294967295"/>
          </p:nvPr>
        </p:nvSpPr>
        <p:spPr>
          <a:xfrm>
            <a:off x="266700" y="227013"/>
            <a:ext cx="7772400" cy="487362"/>
          </a:xfrm>
        </p:spPr>
        <p:txBody>
          <a:bodyPr lIns="0" tIns="0" rIns="0" bIns="0" anchor="t">
            <a:spAutoFit/>
          </a:bodyPr>
          <a:lstStyle/>
          <a:p>
            <a:r>
              <a:rPr lang="en-US" altLang="en-US"/>
              <a:t>CFCs destroy ozone</a:t>
            </a:r>
          </a:p>
        </p:txBody>
      </p:sp>
      <p:sp>
        <p:nvSpPr>
          <p:cNvPr id="187395" name="Content Placeholder 2"/>
          <p:cNvSpPr>
            <a:spLocks noGrp="1"/>
          </p:cNvSpPr>
          <p:nvPr>
            <p:ph idx="4294967295"/>
          </p:nvPr>
        </p:nvSpPr>
        <p:spPr>
          <a:xfrm>
            <a:off x="177800" y="1225550"/>
            <a:ext cx="4608513" cy="1885950"/>
          </a:xfrm>
        </p:spPr>
        <p:txBody>
          <a:bodyPr anchor="ctr">
            <a:spAutoFit/>
          </a:bodyPr>
          <a:lstStyle/>
          <a:p>
            <a:r>
              <a:rPr lang="en-US" altLang="en-US"/>
              <a:t>Sunlight releases chlorine atoms that split ozone</a:t>
            </a:r>
          </a:p>
          <a:p>
            <a:r>
              <a:rPr lang="en-US" altLang="en-US" b="1"/>
              <a:t>Ozone hole</a:t>
            </a:r>
            <a:r>
              <a:rPr lang="en-US" altLang="en-US"/>
              <a:t>: decreased ozone levels over Antarctica</a:t>
            </a:r>
          </a:p>
        </p:txBody>
      </p:sp>
      <p:sp>
        <p:nvSpPr>
          <p:cNvPr id="187396" name="Content Placeholder 8"/>
          <p:cNvSpPr txBox="1">
            <a:spLocks/>
          </p:cNvSpPr>
          <p:nvPr/>
        </p:nvSpPr>
        <p:spPr bwMode="auto">
          <a:xfrm>
            <a:off x="381000" y="4419600"/>
            <a:ext cx="373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a:spcBef>
                <a:spcPts val="600"/>
              </a:spcBef>
              <a:buClr>
                <a:srgbClr val="006600"/>
              </a:buClr>
              <a:buFont typeface="Times New Roman" pitchFamily="84" charset="0"/>
              <a:buNone/>
            </a:pPr>
            <a:r>
              <a:rPr lang="en-US" altLang="en-US" sz="2800" b="0" i="1" dirty="0">
                <a:solidFill>
                  <a:schemeClr val="bg1"/>
                </a:solidFill>
                <a:latin typeface="Times New Roman" pitchFamily="84" charset="0"/>
              </a:rPr>
              <a:t>One chlorine atom can destroy 100,000 ozone molecules</a:t>
            </a:r>
          </a:p>
        </p:txBody>
      </p:sp>
      <p:pic>
        <p:nvPicPr>
          <p:cNvPr id="187399" name="Picture 7" descr="13_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3250" y="3714750"/>
            <a:ext cx="4127500" cy="2635250"/>
          </a:xfrm>
          <a:prstGeom prst="rect">
            <a:avLst/>
          </a:prstGeom>
          <a:noFill/>
          <a:extLst>
            <a:ext uri="{909E8E84-426E-40DD-AFC4-6F175D3DCCD1}">
              <a14:hiddenFill xmlns:a14="http://schemas.microsoft.com/office/drawing/2010/main">
                <a:solidFill>
                  <a:srgbClr val="FFFFFF"/>
                </a:solidFill>
              </a14:hiddenFill>
            </a:ext>
          </a:extLst>
        </p:spPr>
      </p:pic>
      <p:pic>
        <p:nvPicPr>
          <p:cNvPr id="187400" name="Picture 8" descr="13_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2400" y="892175"/>
            <a:ext cx="3302000" cy="268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38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279400" y="228600"/>
            <a:ext cx="8458200" cy="487363"/>
          </a:xfrm>
        </p:spPr>
        <p:txBody>
          <a:bodyPr lIns="0" tIns="0" rIns="0" bIns="0" anchor="t">
            <a:spAutoFit/>
          </a:bodyPr>
          <a:lstStyle/>
          <a:p>
            <a:r>
              <a:rPr lang="en-US" altLang="en-US"/>
              <a:t>The Montreal Protocol</a:t>
            </a:r>
          </a:p>
        </p:txBody>
      </p:sp>
      <p:sp>
        <p:nvSpPr>
          <p:cNvPr id="189443" name="Rectangle 3"/>
          <p:cNvSpPr>
            <a:spLocks noGrp="1" noChangeArrowheads="1"/>
          </p:cNvSpPr>
          <p:nvPr>
            <p:ph type="body" idx="4294967295"/>
          </p:nvPr>
        </p:nvSpPr>
        <p:spPr>
          <a:xfrm>
            <a:off x="179388" y="1219200"/>
            <a:ext cx="8788400" cy="4773613"/>
          </a:xfrm>
        </p:spPr>
        <p:txBody>
          <a:bodyPr anchor="ctr">
            <a:spAutoFit/>
          </a:bodyPr>
          <a:lstStyle/>
          <a:p>
            <a:r>
              <a:rPr lang="en-US" altLang="en-US" b="1"/>
              <a:t>Montreal Protocol </a:t>
            </a:r>
            <a:r>
              <a:rPr lang="en-US" altLang="en-US"/>
              <a:t>(1987): 196 nations agreed to cut CFC production in half by 1998</a:t>
            </a:r>
          </a:p>
          <a:p>
            <a:pPr lvl="1" indent="-247650"/>
            <a:r>
              <a:rPr lang="en-US" altLang="en-US"/>
              <a:t>Later agreements deepened cuts, advanced timetables, and addressed other ozone-depleting chemicals</a:t>
            </a:r>
          </a:p>
          <a:p>
            <a:r>
              <a:rPr lang="en-US" altLang="en-US"/>
              <a:t>Industry shifted to safer alternative chemicals</a:t>
            </a:r>
          </a:p>
          <a:p>
            <a:r>
              <a:rPr lang="en-US" altLang="en-US"/>
              <a:t>We stopped the Antarctic ozone hole from getting worse</a:t>
            </a:r>
          </a:p>
          <a:p>
            <a:r>
              <a:rPr lang="en-US" altLang="en-US"/>
              <a:t>Challenges still face us</a:t>
            </a:r>
          </a:p>
          <a:p>
            <a:pPr lvl="1" indent="-247650"/>
            <a:r>
              <a:rPr lang="en-US" altLang="en-US"/>
              <a:t>CFCs will remain in the stratosphere for decades</a:t>
            </a:r>
          </a:p>
          <a:p>
            <a:r>
              <a:rPr lang="en-US" altLang="en-US"/>
              <a:t>It can serve as a model for international environmental cooperation</a:t>
            </a:r>
          </a:p>
        </p:txBody>
      </p:sp>
    </p:spTree>
    <p:extLst>
      <p:ext uri="{BB962C8B-B14F-4D97-AF65-F5344CB8AC3E}">
        <p14:creationId xmlns:p14="http://schemas.microsoft.com/office/powerpoint/2010/main" val="300364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3" name="Picture 5" descr="13_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625" y="1104900"/>
            <a:ext cx="6505575" cy="4314825"/>
          </a:xfrm>
          <a:prstGeom prst="rect">
            <a:avLst/>
          </a:prstGeom>
          <a:noFill/>
          <a:extLst>
            <a:ext uri="{909E8E84-426E-40DD-AFC4-6F175D3DCCD1}">
              <a14:hiddenFill xmlns:a14="http://schemas.microsoft.com/office/drawing/2010/main">
                <a:solidFill>
                  <a:srgbClr val="FFFFFF"/>
                </a:solidFill>
              </a14:hiddenFill>
            </a:ext>
          </a:extLst>
        </p:spPr>
      </p:pic>
      <p:sp>
        <p:nvSpPr>
          <p:cNvPr id="191490" name="Title 1"/>
          <p:cNvSpPr>
            <a:spLocks noGrp="1"/>
          </p:cNvSpPr>
          <p:nvPr>
            <p:ph type="title" idx="4294967295"/>
          </p:nvPr>
        </p:nvSpPr>
        <p:spPr>
          <a:xfrm>
            <a:off x="280988" y="220663"/>
            <a:ext cx="8685212" cy="487362"/>
          </a:xfrm>
        </p:spPr>
        <p:txBody>
          <a:bodyPr lIns="0" tIns="0" rIns="0" bIns="0" anchor="t">
            <a:spAutoFit/>
          </a:bodyPr>
          <a:lstStyle/>
          <a:p>
            <a:r>
              <a:rPr lang="en-US" altLang="en-US"/>
              <a:t>The ozone layer has stopped growing</a:t>
            </a:r>
          </a:p>
        </p:txBody>
      </p:sp>
      <p:sp>
        <p:nvSpPr>
          <p:cNvPr id="191491" name="Content Placeholder 4"/>
          <p:cNvSpPr>
            <a:spLocks noGrp="1"/>
          </p:cNvSpPr>
          <p:nvPr>
            <p:ph sz="half" idx="4294967295"/>
          </p:nvPr>
        </p:nvSpPr>
        <p:spPr>
          <a:xfrm>
            <a:off x="266700" y="5505450"/>
            <a:ext cx="8610600" cy="946150"/>
          </a:xfrm>
        </p:spPr>
        <p:txBody>
          <a:bodyPr anchor="ctr">
            <a:spAutoFit/>
          </a:bodyPr>
          <a:lstStyle/>
          <a:p>
            <a:pPr marL="0" indent="0" algn="ctr">
              <a:buFont typeface="Times" pitchFamily="84" charset="0"/>
              <a:buNone/>
            </a:pPr>
            <a:r>
              <a:rPr lang="en-US" altLang="en-US" i="1"/>
              <a:t>Phasing out ozone-depleting substances in 1987 worked—the Antarctic ozone hole has stopped growing</a:t>
            </a:r>
          </a:p>
        </p:txBody>
      </p:sp>
    </p:spTree>
    <p:extLst>
      <p:ext uri="{BB962C8B-B14F-4D97-AF65-F5344CB8AC3E}">
        <p14:creationId xmlns:p14="http://schemas.microsoft.com/office/powerpoint/2010/main" val="1224519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279400" y="227013"/>
            <a:ext cx="7772400" cy="487362"/>
          </a:xfrm>
        </p:spPr>
        <p:txBody>
          <a:bodyPr lIns="0" tIns="0" rIns="0" bIns="0" anchor="t">
            <a:spAutoFit/>
          </a:bodyPr>
          <a:lstStyle/>
          <a:p>
            <a:r>
              <a:rPr lang="en-US" altLang="en-US"/>
              <a:t>Acid deposition</a:t>
            </a:r>
          </a:p>
        </p:txBody>
      </p:sp>
      <p:sp>
        <p:nvSpPr>
          <p:cNvPr id="193539" name="Rectangle 3"/>
          <p:cNvSpPr>
            <a:spLocks noGrp="1" noChangeArrowheads="1"/>
          </p:cNvSpPr>
          <p:nvPr>
            <p:ph type="body" idx="4294967295"/>
          </p:nvPr>
        </p:nvSpPr>
        <p:spPr>
          <a:xfrm>
            <a:off x="179388" y="1219200"/>
            <a:ext cx="8788400" cy="3863975"/>
          </a:xfrm>
        </p:spPr>
        <p:txBody>
          <a:bodyPr anchor="ctr">
            <a:spAutoFit/>
          </a:bodyPr>
          <a:lstStyle/>
          <a:p>
            <a:r>
              <a:rPr lang="en-US" altLang="en-US"/>
              <a:t>Acid deposition is another transboundary issue</a:t>
            </a:r>
            <a:endParaRPr lang="en-US" altLang="en-US" b="1"/>
          </a:p>
          <a:p>
            <a:r>
              <a:rPr lang="en-US" altLang="en-US" b="1"/>
              <a:t>Acid deposition</a:t>
            </a:r>
            <a:r>
              <a:rPr lang="en-US" altLang="en-US"/>
              <a:t>: the deposition of acid, or acid-forming, pollutants from the air onto Earth’s surface</a:t>
            </a:r>
          </a:p>
          <a:p>
            <a:pPr lvl="1"/>
            <a:r>
              <a:rPr lang="en-US" altLang="en-US"/>
              <a:t>From automobiles, electric utilities, industrial facilities</a:t>
            </a:r>
          </a:p>
          <a:p>
            <a:r>
              <a:rPr lang="en-US" altLang="en-US" b="1"/>
              <a:t>Acid rain</a:t>
            </a:r>
            <a:r>
              <a:rPr lang="en-US" altLang="en-US"/>
              <a:t>: precipitation containing acid</a:t>
            </a:r>
          </a:p>
          <a:p>
            <a:pPr lvl="1"/>
            <a:r>
              <a:rPr lang="en-US" altLang="en-US"/>
              <a:t>Rain, snow, sleet, hail</a:t>
            </a:r>
          </a:p>
          <a:p>
            <a:r>
              <a:rPr lang="en-US" altLang="en-US" b="1"/>
              <a:t>Atmospheric deposition</a:t>
            </a:r>
            <a:r>
              <a:rPr lang="en-US" altLang="en-US"/>
              <a:t>: the wet or dry deposition of pollutants (mercury, nitrates, organochlorines, etc.)</a:t>
            </a:r>
          </a:p>
        </p:txBody>
      </p:sp>
    </p:spTree>
    <p:extLst>
      <p:ext uri="{BB962C8B-B14F-4D97-AF65-F5344CB8AC3E}">
        <p14:creationId xmlns:p14="http://schemas.microsoft.com/office/powerpoint/2010/main" val="1691597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9" name="Picture 5" descr="13_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25" y="2895600"/>
            <a:ext cx="6886575" cy="3552825"/>
          </a:xfrm>
          <a:prstGeom prst="rect">
            <a:avLst/>
          </a:prstGeom>
          <a:noFill/>
          <a:extLst>
            <a:ext uri="{909E8E84-426E-40DD-AFC4-6F175D3DCCD1}">
              <a14:hiddenFill xmlns:a14="http://schemas.microsoft.com/office/drawing/2010/main">
                <a:solidFill>
                  <a:srgbClr val="FFFFFF"/>
                </a:solidFill>
              </a14:hiddenFill>
            </a:ext>
          </a:extLst>
        </p:spPr>
      </p:pic>
      <p:sp>
        <p:nvSpPr>
          <p:cNvPr id="195586" name="Rectangle 2"/>
          <p:cNvSpPr>
            <a:spLocks noGrp="1" noChangeArrowheads="1"/>
          </p:cNvSpPr>
          <p:nvPr>
            <p:ph type="title" idx="4294967295"/>
          </p:nvPr>
        </p:nvSpPr>
        <p:spPr>
          <a:xfrm>
            <a:off x="254000" y="227013"/>
            <a:ext cx="7772400" cy="487362"/>
          </a:xfrm>
        </p:spPr>
        <p:txBody>
          <a:bodyPr lIns="0" tIns="0" rIns="0" bIns="0" anchor="t">
            <a:spAutoFit/>
          </a:bodyPr>
          <a:lstStyle/>
          <a:p>
            <a:r>
              <a:rPr lang="en-US" altLang="en-US"/>
              <a:t>Burning fossil fuels produces acid rain</a:t>
            </a:r>
          </a:p>
        </p:txBody>
      </p:sp>
      <p:sp>
        <p:nvSpPr>
          <p:cNvPr id="195587" name="Rectangle 3"/>
          <p:cNvSpPr>
            <a:spLocks noGrp="1" noChangeArrowheads="1"/>
          </p:cNvSpPr>
          <p:nvPr>
            <p:ph type="body" idx="4294967295"/>
          </p:nvPr>
        </p:nvSpPr>
        <p:spPr>
          <a:xfrm>
            <a:off x="177800" y="977900"/>
            <a:ext cx="8534400" cy="1819275"/>
          </a:xfrm>
        </p:spPr>
        <p:txBody>
          <a:bodyPr anchor="ctr">
            <a:spAutoFit/>
          </a:bodyPr>
          <a:lstStyle/>
          <a:p>
            <a:r>
              <a:rPr lang="en-US" altLang="en-US"/>
              <a:t>Burning fossil fuels releases sulfur dioxide and nitrogen oxides</a:t>
            </a:r>
          </a:p>
          <a:p>
            <a:pPr lvl="1"/>
            <a:r>
              <a:rPr lang="en-US" altLang="en-US"/>
              <a:t>These compounds react with water, oxygen, and oxidants to form sulfuric and nitric acids</a:t>
            </a:r>
          </a:p>
        </p:txBody>
      </p:sp>
    </p:spTree>
    <p:extLst>
      <p:ext uri="{BB962C8B-B14F-4D97-AF65-F5344CB8AC3E}">
        <p14:creationId xmlns:p14="http://schemas.microsoft.com/office/powerpoint/2010/main" val="4238391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255588" y="220663"/>
            <a:ext cx="8685212" cy="487362"/>
          </a:xfrm>
        </p:spPr>
        <p:txBody>
          <a:bodyPr lIns="0" tIns="0" rIns="0" bIns="0" anchor="t">
            <a:spAutoFit/>
          </a:bodyPr>
          <a:lstStyle/>
          <a:p>
            <a:r>
              <a:rPr lang="en-US" altLang="en-US"/>
              <a:t>Impacts of acid deposition</a:t>
            </a:r>
          </a:p>
        </p:txBody>
      </p:sp>
      <p:sp>
        <p:nvSpPr>
          <p:cNvPr id="197635" name="Rectangle 3"/>
          <p:cNvSpPr>
            <a:spLocks noGrp="1" noChangeArrowheads="1"/>
          </p:cNvSpPr>
          <p:nvPr>
            <p:ph type="body" idx="4294967295"/>
          </p:nvPr>
        </p:nvSpPr>
        <p:spPr>
          <a:xfrm>
            <a:off x="177800" y="1217613"/>
            <a:ext cx="8534400" cy="3937000"/>
          </a:xfrm>
        </p:spPr>
        <p:txBody>
          <a:bodyPr anchor="ctr">
            <a:spAutoFit/>
          </a:bodyPr>
          <a:lstStyle/>
          <a:p>
            <a:r>
              <a:rPr lang="en-US" altLang="en-US"/>
              <a:t>Nutrients are leached from topsoil</a:t>
            </a:r>
          </a:p>
          <a:p>
            <a:r>
              <a:rPr lang="en-US" altLang="en-US"/>
              <a:t>Soil chemistry is changed</a:t>
            </a:r>
          </a:p>
          <a:p>
            <a:r>
              <a:rPr lang="en-US" altLang="en-US"/>
              <a:t>Toxic metal ions (aluminum, zinc, etc.) are converted into soluble forms that pollute water</a:t>
            </a:r>
          </a:p>
          <a:p>
            <a:r>
              <a:rPr lang="en-US" altLang="en-US"/>
              <a:t>Affects surface water and kills fish</a:t>
            </a:r>
          </a:p>
          <a:p>
            <a:r>
              <a:rPr lang="en-US" altLang="en-US"/>
              <a:t>Damages crops</a:t>
            </a:r>
          </a:p>
          <a:p>
            <a:r>
              <a:rPr lang="en-US" altLang="en-US"/>
              <a:t>Erodes stone buildings, corrodes cars, erases writing on tombstones</a:t>
            </a:r>
          </a:p>
        </p:txBody>
      </p:sp>
    </p:spTree>
    <p:extLst>
      <p:ext uri="{BB962C8B-B14F-4D97-AF65-F5344CB8AC3E}">
        <p14:creationId xmlns:p14="http://schemas.microsoft.com/office/powerpoint/2010/main" val="3356086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descr="13_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 y="1066800"/>
            <a:ext cx="7540625" cy="4371975"/>
          </a:xfrm>
          <a:prstGeom prst="rect">
            <a:avLst/>
          </a:prstGeom>
          <a:noFill/>
          <a:extLst>
            <a:ext uri="{909E8E84-426E-40DD-AFC4-6F175D3DCCD1}">
              <a14:hiddenFill xmlns:a14="http://schemas.microsoft.com/office/drawing/2010/main">
                <a:solidFill>
                  <a:srgbClr val="FFFFFF"/>
                </a:solidFill>
              </a14:hiddenFill>
            </a:ext>
          </a:extLst>
        </p:spPr>
      </p:pic>
      <p:sp>
        <p:nvSpPr>
          <p:cNvPr id="199682" name="Rectangle 2"/>
          <p:cNvSpPr>
            <a:spLocks noGrp="1" noChangeArrowheads="1"/>
          </p:cNvSpPr>
          <p:nvPr>
            <p:ph type="title" idx="4294967295"/>
          </p:nvPr>
        </p:nvSpPr>
        <p:spPr>
          <a:xfrm>
            <a:off x="254000" y="227013"/>
            <a:ext cx="7772400" cy="487362"/>
          </a:xfrm>
        </p:spPr>
        <p:txBody>
          <a:bodyPr lIns="0" tIns="0" rIns="0" bIns="0" anchor="t">
            <a:spAutoFit/>
          </a:bodyPr>
          <a:lstStyle/>
          <a:p>
            <a:r>
              <a:rPr lang="en-US" altLang="en-US"/>
              <a:t>pH values of precipitation in the U.S.</a:t>
            </a:r>
          </a:p>
        </p:txBody>
      </p:sp>
      <p:sp>
        <p:nvSpPr>
          <p:cNvPr id="199683" name="Rectangle 3"/>
          <p:cNvSpPr>
            <a:spLocks noGrp="1" noChangeArrowheads="1"/>
          </p:cNvSpPr>
          <p:nvPr>
            <p:ph type="body" idx="4294967295"/>
          </p:nvPr>
        </p:nvSpPr>
        <p:spPr>
          <a:xfrm>
            <a:off x="266700" y="5524500"/>
            <a:ext cx="8610600" cy="946150"/>
          </a:xfrm>
        </p:spPr>
        <p:txBody>
          <a:bodyPr anchor="ctr">
            <a:spAutoFit/>
          </a:bodyPr>
          <a:lstStyle/>
          <a:p>
            <a:pPr marL="0" indent="0" algn="ctr">
              <a:buFont typeface="Times" pitchFamily="84" charset="0"/>
              <a:buNone/>
            </a:pPr>
            <a:r>
              <a:rPr lang="en-US" altLang="en-US" i="1"/>
              <a:t>Regions of greatest acidification are downwind of heavily industrialized sources of pollution</a:t>
            </a:r>
          </a:p>
        </p:txBody>
      </p:sp>
    </p:spTree>
    <p:extLst>
      <p:ext uri="{BB962C8B-B14F-4D97-AF65-F5344CB8AC3E}">
        <p14:creationId xmlns:p14="http://schemas.microsoft.com/office/powerpoint/2010/main" val="4122363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279400" y="227013"/>
            <a:ext cx="8775700" cy="487362"/>
          </a:xfrm>
        </p:spPr>
        <p:txBody>
          <a:bodyPr lIns="0" tIns="0" rIns="0" bIns="0" anchor="t">
            <a:spAutoFit/>
          </a:bodyPr>
          <a:lstStyle/>
          <a:p>
            <a:r>
              <a:rPr lang="en-US" altLang="en-US"/>
              <a:t>We have begun to address acid deposition</a:t>
            </a:r>
          </a:p>
        </p:txBody>
      </p:sp>
      <p:sp>
        <p:nvSpPr>
          <p:cNvPr id="201731" name="Rectangle 3"/>
          <p:cNvSpPr>
            <a:spLocks noGrp="1" noChangeArrowheads="1"/>
          </p:cNvSpPr>
          <p:nvPr>
            <p:ph type="body" idx="4294967295"/>
          </p:nvPr>
        </p:nvSpPr>
        <p:spPr>
          <a:xfrm>
            <a:off x="179388" y="1225550"/>
            <a:ext cx="8788400" cy="4260850"/>
          </a:xfrm>
        </p:spPr>
        <p:txBody>
          <a:bodyPr anchor="ctr">
            <a:spAutoFit/>
          </a:bodyPr>
          <a:lstStyle/>
          <a:p>
            <a:r>
              <a:rPr lang="en-US" altLang="en-US"/>
              <a:t>The Clear Air Act (1990) established an emissions trading program for sulfur dioxide</a:t>
            </a:r>
          </a:p>
          <a:p>
            <a:pPr lvl="1" indent="-247650"/>
            <a:r>
              <a:rPr lang="en-US" altLang="en-US"/>
              <a:t>Benefits outweighed costs 40:1</a:t>
            </a:r>
          </a:p>
          <a:p>
            <a:r>
              <a:rPr lang="en-US" altLang="en-US"/>
              <a:t>New technologies such as scrubbers have helped</a:t>
            </a:r>
          </a:p>
          <a:p>
            <a:r>
              <a:rPr lang="en-US" altLang="en-US"/>
              <a:t>Policies and regulations have lowered U.S. emissions of sulfur and nitrogen oxides 43% since 1989</a:t>
            </a:r>
          </a:p>
          <a:p>
            <a:r>
              <a:rPr lang="en-US" altLang="en-US"/>
              <a:t>Acid deposition is worsening in the developing world</a:t>
            </a:r>
          </a:p>
          <a:p>
            <a:pPr lvl="1" indent="-247650"/>
            <a:r>
              <a:rPr lang="en-US" altLang="en-US"/>
              <a:t>Coal-burning China emits the most sulfur dioxide and has the world’s worst acid rain problem</a:t>
            </a:r>
          </a:p>
        </p:txBody>
      </p:sp>
    </p:spTree>
    <p:extLst>
      <p:ext uri="{BB962C8B-B14F-4D97-AF65-F5344CB8AC3E}">
        <p14:creationId xmlns:p14="http://schemas.microsoft.com/office/powerpoint/2010/main" val="13520274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1" name="Picture 5" descr="13_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1338" y="2679700"/>
            <a:ext cx="4578350" cy="3752850"/>
          </a:xfrm>
          <a:prstGeom prst="rect">
            <a:avLst/>
          </a:prstGeom>
          <a:noFill/>
          <a:extLst>
            <a:ext uri="{909E8E84-426E-40DD-AFC4-6F175D3DCCD1}">
              <a14:hiddenFill xmlns:a14="http://schemas.microsoft.com/office/drawing/2010/main">
                <a:solidFill>
                  <a:srgbClr val="FFFFFF"/>
                </a:solidFill>
              </a14:hiddenFill>
            </a:ext>
          </a:extLst>
        </p:spPr>
      </p:pic>
      <p:sp>
        <p:nvSpPr>
          <p:cNvPr id="203778" name="Title 5"/>
          <p:cNvSpPr>
            <a:spLocks noGrp="1"/>
          </p:cNvSpPr>
          <p:nvPr>
            <p:ph type="title" idx="4294967295"/>
          </p:nvPr>
        </p:nvSpPr>
        <p:spPr>
          <a:xfrm>
            <a:off x="244476" y="494680"/>
            <a:ext cx="8685212" cy="584775"/>
          </a:xfrm>
        </p:spPr>
        <p:txBody>
          <a:bodyPr>
            <a:spAutoFit/>
          </a:bodyPr>
          <a:lstStyle/>
          <a:p>
            <a:r>
              <a:rPr lang="en-US" altLang="en-US" sz="3200" dirty="0"/>
              <a:t>Indoor air pollution in the developing world</a:t>
            </a:r>
          </a:p>
        </p:txBody>
      </p:sp>
      <p:sp>
        <p:nvSpPr>
          <p:cNvPr id="203779" name="Content Placeholder 6"/>
          <p:cNvSpPr>
            <a:spLocks noGrp="1"/>
          </p:cNvSpPr>
          <p:nvPr>
            <p:ph idx="4294967295"/>
          </p:nvPr>
        </p:nvSpPr>
        <p:spPr>
          <a:xfrm>
            <a:off x="171450" y="1060450"/>
            <a:ext cx="8591550" cy="4565650"/>
          </a:xfrm>
        </p:spPr>
        <p:txBody>
          <a:bodyPr>
            <a:spAutoFit/>
          </a:bodyPr>
          <a:lstStyle/>
          <a:p>
            <a:r>
              <a:rPr lang="en-US" altLang="en-US" b="1"/>
              <a:t>Indoor air pollution: </a:t>
            </a:r>
            <a:r>
              <a:rPr lang="en-US" altLang="en-US"/>
              <a:t>in workplaces, schools, and homes</a:t>
            </a:r>
          </a:p>
          <a:p>
            <a:pPr lvl="1" indent="-247650"/>
            <a:r>
              <a:rPr lang="en-US" altLang="en-US"/>
              <a:t>Causes greater health effects than outdoor pollution</a:t>
            </a:r>
          </a:p>
          <a:p>
            <a:r>
              <a:rPr lang="en-US" altLang="en-US"/>
              <a:t>The poor in developing </a:t>
            </a:r>
            <a:br>
              <a:rPr lang="en-US" altLang="en-US"/>
            </a:br>
            <a:r>
              <a:rPr lang="en-US" altLang="en-US"/>
              <a:t>nations burn wood, </a:t>
            </a:r>
            <a:br>
              <a:rPr lang="en-US" altLang="en-US"/>
            </a:br>
            <a:r>
              <a:rPr lang="en-US" altLang="en-US"/>
              <a:t>charcoal, dung, and </a:t>
            </a:r>
            <a:br>
              <a:rPr lang="en-US" altLang="en-US"/>
            </a:br>
            <a:r>
              <a:rPr lang="en-US" altLang="en-US"/>
              <a:t>crop wastes </a:t>
            </a:r>
          </a:p>
          <a:p>
            <a:pPr lvl="1" indent="-247650"/>
            <a:r>
              <a:rPr lang="en-US" altLang="en-US"/>
              <a:t>In buildings with </a:t>
            </a:r>
            <a:br>
              <a:rPr lang="en-US" altLang="en-US"/>
            </a:br>
            <a:r>
              <a:rPr lang="en-US" altLang="en-US"/>
              <a:t>little to no ventilation</a:t>
            </a:r>
          </a:p>
          <a:p>
            <a:pPr lvl="1" indent="-247650"/>
            <a:r>
              <a:rPr lang="en-US" altLang="en-US"/>
              <a:t>Killing 1.6 million/year</a:t>
            </a:r>
          </a:p>
        </p:txBody>
      </p:sp>
    </p:spTree>
    <p:extLst>
      <p:ext uri="{BB962C8B-B14F-4D97-AF65-F5344CB8AC3E}">
        <p14:creationId xmlns:p14="http://schemas.microsoft.com/office/powerpoint/2010/main" val="262066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74101" cy="6858000"/>
          </a:xfrm>
          <a:prstGeom prst="rect">
            <a:avLst/>
          </a:prstGeom>
        </p:spPr>
      </p:pic>
    </p:spTree>
    <p:extLst>
      <p:ext uri="{BB962C8B-B14F-4D97-AF65-F5344CB8AC3E}">
        <p14:creationId xmlns:p14="http://schemas.microsoft.com/office/powerpoint/2010/main" val="3989752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3"/>
          <p:cNvSpPr>
            <a:spLocks noGrp="1"/>
          </p:cNvSpPr>
          <p:nvPr>
            <p:ph type="title" idx="4294967295"/>
          </p:nvPr>
        </p:nvSpPr>
        <p:spPr>
          <a:xfrm>
            <a:off x="166688" y="178813"/>
            <a:ext cx="8685212" cy="584775"/>
          </a:xfrm>
        </p:spPr>
        <p:txBody>
          <a:bodyPr>
            <a:spAutoFit/>
          </a:bodyPr>
          <a:lstStyle/>
          <a:p>
            <a:r>
              <a:rPr lang="en-US" altLang="en-US" sz="3200" dirty="0"/>
              <a:t>Indoor air pollution in the developed world</a:t>
            </a:r>
          </a:p>
        </p:txBody>
      </p:sp>
      <p:sp>
        <p:nvSpPr>
          <p:cNvPr id="205827" name="Content Placeholder 4"/>
          <p:cNvSpPr>
            <a:spLocks noGrp="1"/>
          </p:cNvSpPr>
          <p:nvPr>
            <p:ph idx="4294967295"/>
          </p:nvPr>
        </p:nvSpPr>
        <p:spPr>
          <a:xfrm>
            <a:off x="177800" y="1227138"/>
            <a:ext cx="8788400" cy="3827462"/>
          </a:xfrm>
        </p:spPr>
        <p:txBody>
          <a:bodyPr>
            <a:spAutoFit/>
          </a:bodyPr>
          <a:lstStyle/>
          <a:p>
            <a:r>
              <a:rPr lang="en-US" altLang="en-US"/>
              <a:t>The most dangerous indoor pollutants in developed nations are cigarette smoke and radon</a:t>
            </a:r>
          </a:p>
          <a:p>
            <a:r>
              <a:rPr lang="en-US" altLang="en-US"/>
              <a:t>Cigarette smoke causes eye, nose, and throat irritation</a:t>
            </a:r>
          </a:p>
          <a:p>
            <a:pPr lvl="1" indent="-247650"/>
            <a:r>
              <a:rPr lang="en-US" altLang="en-US"/>
              <a:t>Lung cancer kills 160,000/year in the U.S. </a:t>
            </a:r>
          </a:p>
          <a:p>
            <a:r>
              <a:rPr lang="en-US" altLang="en-US"/>
              <a:t>Radon: a radioactive gas resulting from natural decay of rock, soil, or water that can seep into buildings</a:t>
            </a:r>
          </a:p>
          <a:p>
            <a:pPr lvl="1" indent="-247650"/>
            <a:r>
              <a:rPr lang="en-US" altLang="en-US"/>
              <a:t>Kills 21,000/year in the U.S.</a:t>
            </a:r>
          </a:p>
          <a:p>
            <a:pPr lvl="1" indent="-247650"/>
            <a:r>
              <a:rPr lang="en-US" altLang="en-US"/>
              <a:t>New homes are being built that are radon resistant</a:t>
            </a:r>
          </a:p>
        </p:txBody>
      </p:sp>
    </p:spTree>
    <p:extLst>
      <p:ext uri="{BB962C8B-B14F-4D97-AF65-F5344CB8AC3E}">
        <p14:creationId xmlns:p14="http://schemas.microsoft.com/office/powerpoint/2010/main" val="3195549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idx="4294967295"/>
          </p:nvPr>
        </p:nvSpPr>
        <p:spPr>
          <a:xfrm>
            <a:off x="192088" y="174625"/>
            <a:ext cx="8685212" cy="579438"/>
          </a:xfrm>
        </p:spPr>
        <p:txBody>
          <a:bodyPr>
            <a:spAutoFit/>
          </a:bodyPr>
          <a:lstStyle/>
          <a:p>
            <a:r>
              <a:rPr lang="en-US" altLang="en-US" dirty="0"/>
              <a:t>VOCs pollute indoor air</a:t>
            </a:r>
          </a:p>
        </p:txBody>
      </p:sp>
      <p:sp>
        <p:nvSpPr>
          <p:cNvPr id="207875" name="Content Placeholder 2"/>
          <p:cNvSpPr>
            <a:spLocks noGrp="1"/>
          </p:cNvSpPr>
          <p:nvPr>
            <p:ph idx="4294967295"/>
          </p:nvPr>
        </p:nvSpPr>
        <p:spPr>
          <a:xfrm>
            <a:off x="177800" y="1219200"/>
            <a:ext cx="8788400" cy="4224338"/>
          </a:xfrm>
        </p:spPr>
        <p:txBody>
          <a:bodyPr>
            <a:spAutoFit/>
          </a:bodyPr>
          <a:lstStyle/>
          <a:p>
            <a:r>
              <a:rPr lang="en-US" altLang="en-US"/>
              <a:t>The most diverse group of indoor air pollutants</a:t>
            </a:r>
            <a:r>
              <a:rPr lang="en-US" altLang="en-US" sz="2400"/>
              <a:t> </a:t>
            </a:r>
          </a:p>
          <a:p>
            <a:pPr lvl="1" indent="-247650"/>
            <a:r>
              <a:rPr lang="en-US" altLang="en-US"/>
              <a:t>Released by everything from plastics and oils to perfumes and paints; “new car smell”  </a:t>
            </a:r>
          </a:p>
          <a:p>
            <a:pPr lvl="1" indent="-247650"/>
            <a:r>
              <a:rPr lang="en-US" altLang="en-US"/>
              <a:t>Some are released in large amounts when new</a:t>
            </a:r>
          </a:p>
          <a:p>
            <a:pPr lvl="1" indent="-247650"/>
            <a:r>
              <a:rPr lang="en-US" altLang="en-US"/>
              <a:t>Others are released each time they are used</a:t>
            </a:r>
          </a:p>
          <a:p>
            <a:r>
              <a:rPr lang="en-US" altLang="en-US"/>
              <a:t>Health implications are unclear because concentrations are low</a:t>
            </a:r>
          </a:p>
          <a:p>
            <a:r>
              <a:rPr lang="en-US" altLang="en-US"/>
              <a:t>Formaldehyde leaking from pressed wood and insulation irritates mucous membranes and induces skin allergies</a:t>
            </a:r>
          </a:p>
        </p:txBody>
      </p:sp>
    </p:spTree>
    <p:extLst>
      <p:ext uri="{BB962C8B-B14F-4D97-AF65-F5344CB8AC3E}">
        <p14:creationId xmlns:p14="http://schemas.microsoft.com/office/powerpoint/2010/main" val="2854903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5" name="Picture 5" descr="13_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9750" y="996950"/>
            <a:ext cx="5527675" cy="4527550"/>
          </a:xfrm>
          <a:prstGeom prst="rect">
            <a:avLst/>
          </a:prstGeom>
          <a:noFill/>
          <a:extLst>
            <a:ext uri="{909E8E84-426E-40DD-AFC4-6F175D3DCCD1}">
              <a14:hiddenFill xmlns:a14="http://schemas.microsoft.com/office/drawing/2010/main">
                <a:solidFill>
                  <a:srgbClr val="FFFFFF"/>
                </a:solidFill>
              </a14:hiddenFill>
            </a:ext>
          </a:extLst>
        </p:spPr>
      </p:pic>
      <p:sp>
        <p:nvSpPr>
          <p:cNvPr id="209922" name="Title 1"/>
          <p:cNvSpPr>
            <a:spLocks noGrp="1"/>
          </p:cNvSpPr>
          <p:nvPr>
            <p:ph type="title" idx="4294967295"/>
          </p:nvPr>
        </p:nvSpPr>
        <p:spPr>
          <a:xfrm>
            <a:off x="165100" y="184150"/>
            <a:ext cx="8685213" cy="579438"/>
          </a:xfrm>
        </p:spPr>
        <p:txBody>
          <a:bodyPr>
            <a:spAutoFit/>
          </a:bodyPr>
          <a:lstStyle/>
          <a:p>
            <a:r>
              <a:rPr lang="en-US" altLang="en-US"/>
              <a:t>Homes contain many indoor pollutants</a:t>
            </a:r>
          </a:p>
        </p:txBody>
      </p:sp>
      <p:sp>
        <p:nvSpPr>
          <p:cNvPr id="209923" name="Content Placeholder 2"/>
          <p:cNvSpPr>
            <a:spLocks noGrp="1"/>
          </p:cNvSpPr>
          <p:nvPr>
            <p:ph idx="4294967295"/>
          </p:nvPr>
        </p:nvSpPr>
        <p:spPr>
          <a:xfrm>
            <a:off x="177800" y="5562600"/>
            <a:ext cx="8788400" cy="946150"/>
          </a:xfrm>
        </p:spPr>
        <p:txBody>
          <a:bodyPr>
            <a:spAutoFit/>
          </a:bodyPr>
          <a:lstStyle/>
          <a:p>
            <a:r>
              <a:rPr lang="en-US" altLang="en-US" i="1"/>
              <a:t>Sick building syndrome</a:t>
            </a:r>
            <a:r>
              <a:rPr lang="en-US" altLang="en-US"/>
              <a:t>: a sickness produced by indoor pollution in which the specific cause is not identified</a:t>
            </a:r>
          </a:p>
        </p:txBody>
      </p:sp>
    </p:spTree>
    <p:extLst>
      <p:ext uri="{BB962C8B-B14F-4D97-AF65-F5344CB8AC3E}">
        <p14:creationId xmlns:p14="http://schemas.microsoft.com/office/powerpoint/2010/main" val="18153588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idx="4294967295"/>
          </p:nvPr>
        </p:nvSpPr>
        <p:spPr>
          <a:xfrm>
            <a:off x="192088" y="184150"/>
            <a:ext cx="8685212" cy="579438"/>
          </a:xfrm>
        </p:spPr>
        <p:txBody>
          <a:bodyPr>
            <a:spAutoFit/>
          </a:bodyPr>
          <a:lstStyle/>
          <a:p>
            <a:r>
              <a:rPr lang="en-US" altLang="en-US"/>
              <a:t>We can reduce indoor air pollution</a:t>
            </a:r>
          </a:p>
        </p:txBody>
      </p:sp>
      <p:sp>
        <p:nvSpPr>
          <p:cNvPr id="211971" name="Content Placeholder 2"/>
          <p:cNvSpPr>
            <a:spLocks noGrp="1"/>
          </p:cNvSpPr>
          <p:nvPr>
            <p:ph idx="4294967295"/>
          </p:nvPr>
        </p:nvSpPr>
        <p:spPr>
          <a:xfrm>
            <a:off x="177800" y="1225550"/>
            <a:ext cx="8788400" cy="4286250"/>
          </a:xfrm>
        </p:spPr>
        <p:txBody>
          <a:bodyPr>
            <a:spAutoFit/>
          </a:bodyPr>
          <a:lstStyle/>
          <a:p>
            <a:r>
              <a:rPr lang="en-US" altLang="en-US"/>
              <a:t>Keys to alleviating indoor air pollution include:</a:t>
            </a:r>
          </a:p>
          <a:p>
            <a:pPr lvl="1" indent="-247650"/>
            <a:r>
              <a:rPr lang="en-US" altLang="en-US"/>
              <a:t>Using low-toxicity materials, monitoring air quality, keeping rooms clean, provide adequate ventilation</a:t>
            </a:r>
          </a:p>
          <a:p>
            <a:r>
              <a:rPr lang="en-US" altLang="en-US"/>
              <a:t>People in developed nations can:</a:t>
            </a:r>
          </a:p>
          <a:p>
            <a:pPr lvl="1" indent="-247650"/>
            <a:r>
              <a:rPr lang="en-US" altLang="en-US"/>
              <a:t>Limit use of plastics and treated wood</a:t>
            </a:r>
          </a:p>
          <a:p>
            <a:pPr lvl="1" indent="-247650"/>
            <a:r>
              <a:rPr lang="en-US" altLang="en-US"/>
              <a:t>Limit exposure to toxic substances (pesticides, etc.)</a:t>
            </a:r>
          </a:p>
          <a:p>
            <a:pPr lvl="1" indent="-247650"/>
            <a:r>
              <a:rPr lang="en-US" altLang="en-US"/>
              <a:t>Test homes and offices for radon and mold</a:t>
            </a:r>
          </a:p>
          <a:p>
            <a:pPr lvl="1" indent="-247650"/>
            <a:r>
              <a:rPr lang="en-US" altLang="en-US"/>
              <a:t>Use CO detectors</a:t>
            </a:r>
          </a:p>
          <a:p>
            <a:pPr lvl="1" indent="-247650"/>
            <a:r>
              <a:rPr lang="en-US" altLang="en-US"/>
              <a:t>Keep rooms and air ducts clean and free</a:t>
            </a:r>
          </a:p>
        </p:txBody>
      </p:sp>
    </p:spTree>
    <p:extLst>
      <p:ext uri="{BB962C8B-B14F-4D97-AF65-F5344CB8AC3E}">
        <p14:creationId xmlns:p14="http://schemas.microsoft.com/office/powerpoint/2010/main" val="14214123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idx="4294967295"/>
          </p:nvPr>
        </p:nvSpPr>
        <p:spPr>
          <a:xfrm>
            <a:off x="268288" y="231775"/>
            <a:ext cx="8685212" cy="487363"/>
          </a:xfrm>
        </p:spPr>
        <p:txBody>
          <a:bodyPr lIns="0" tIns="0" rIns="0" bIns="0" anchor="t">
            <a:spAutoFit/>
          </a:bodyPr>
          <a:lstStyle/>
          <a:p>
            <a:r>
              <a:rPr lang="en-US" altLang="en-US"/>
              <a:t>Conclusion</a:t>
            </a:r>
          </a:p>
        </p:txBody>
      </p:sp>
      <p:sp>
        <p:nvSpPr>
          <p:cNvPr id="214019" name="Rectangle 3"/>
          <p:cNvSpPr>
            <a:spLocks noGrp="1" noChangeArrowheads="1"/>
          </p:cNvSpPr>
          <p:nvPr>
            <p:ph type="body" idx="4294967295"/>
          </p:nvPr>
        </p:nvSpPr>
        <p:spPr>
          <a:xfrm>
            <a:off x="179388" y="1219200"/>
            <a:ext cx="8788400" cy="3797300"/>
          </a:xfrm>
        </p:spPr>
        <p:txBody>
          <a:bodyPr anchor="ctr">
            <a:spAutoFit/>
          </a:bodyPr>
          <a:lstStyle/>
          <a:p>
            <a:r>
              <a:rPr lang="en-US" altLang="en-US"/>
              <a:t>Indoor air pollution is a potentially serious health threat</a:t>
            </a:r>
          </a:p>
          <a:p>
            <a:pPr lvl="1" indent="-247650"/>
            <a:r>
              <a:rPr lang="en-US" altLang="en-US"/>
              <a:t>But we can minimize our risk</a:t>
            </a:r>
          </a:p>
          <a:p>
            <a:r>
              <a:rPr lang="en-US" altLang="en-US"/>
              <a:t>Outdoor air pollution has been addressed by:</a:t>
            </a:r>
          </a:p>
          <a:p>
            <a:pPr lvl="1" indent="-247650"/>
            <a:r>
              <a:rPr lang="en-US" altLang="en-US"/>
              <a:t>Government legislation, regulations, and technology</a:t>
            </a:r>
          </a:p>
          <a:p>
            <a:r>
              <a:rPr lang="en-US" altLang="en-US"/>
              <a:t>Reduction in outdoor air pollution represents some of the greatest strides in environmental protection</a:t>
            </a:r>
          </a:p>
          <a:p>
            <a:pPr lvl="1" indent="-247650"/>
            <a:r>
              <a:rPr lang="en-US" altLang="en-US"/>
              <a:t>But there is still room for improvement, especially in developing countries</a:t>
            </a:r>
          </a:p>
        </p:txBody>
      </p:sp>
    </p:spTree>
    <p:extLst>
      <p:ext uri="{BB962C8B-B14F-4D97-AF65-F5344CB8AC3E}">
        <p14:creationId xmlns:p14="http://schemas.microsoft.com/office/powerpoint/2010/main" val="2974442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9759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958"/>
            <a:ext cx="9144000" cy="6819456"/>
          </a:xfrm>
          <a:prstGeom prst="rect">
            <a:avLst/>
          </a:prstGeom>
        </p:spPr>
      </p:pic>
      <p:sp>
        <p:nvSpPr>
          <p:cNvPr id="3" name="TextBox 2"/>
          <p:cNvSpPr txBox="1"/>
          <p:nvPr/>
        </p:nvSpPr>
        <p:spPr>
          <a:xfrm>
            <a:off x="1127329" y="3795447"/>
            <a:ext cx="7458692" cy="2062103"/>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EXPLAIN SULFUR  DIOXIDE AND NITROGEN</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COMPOUNDS AND  THE  FORMATION  OF</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ACID  RAIN  INCLUDING EFFECTS  UPON</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BUILDINGS, LAKES, RIVERS AND  SOIL.</a:t>
            </a:r>
            <a:endParaRPr lang="en-US" sz="3200" dirty="0"/>
          </a:p>
        </p:txBody>
      </p:sp>
      <p:sp>
        <p:nvSpPr>
          <p:cNvPr id="4" name="TextBox 3"/>
          <p:cNvSpPr txBox="1"/>
          <p:nvPr/>
        </p:nvSpPr>
        <p:spPr>
          <a:xfrm>
            <a:off x="849306" y="433708"/>
            <a:ext cx="699230" cy="584775"/>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a:t>
            </a:r>
            <a:endParaRPr lang="en-US" sz="3200" dirty="0"/>
          </a:p>
        </p:txBody>
      </p:sp>
    </p:spTree>
    <p:extLst>
      <p:ext uri="{BB962C8B-B14F-4D97-AF65-F5344CB8AC3E}">
        <p14:creationId xmlns:p14="http://schemas.microsoft.com/office/powerpoint/2010/main" val="39025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872095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869</TotalTime>
  <Words>2433</Words>
  <Application>Microsoft Office PowerPoint</Application>
  <PresentationFormat>On-screen Show (4:3)</PresentationFormat>
  <Paragraphs>347</Paragraphs>
  <Slides>64</Slides>
  <Notes>40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lecture will help you understand:</vt:lpstr>
      <vt:lpstr>Central Case Study: L.A. and Its Sister City, Tehran, Struggle for a Breath of Clean Air</vt:lpstr>
      <vt:lpstr>Outdoor air pollution</vt:lpstr>
      <vt:lpstr>Natural sources can pollute</vt:lpstr>
      <vt:lpstr>We create outdoor air pollution</vt:lpstr>
      <vt:lpstr>Pollutants exert local and global effects</vt:lpstr>
      <vt:lpstr>Legislation addresses pollution</vt:lpstr>
      <vt:lpstr>Criteria pollutants: carbon monoxide</vt:lpstr>
      <vt:lpstr>Criteria pollutants: SO2 and NOx</vt:lpstr>
      <vt:lpstr>Criteria pollutants: tropospheric ozone</vt:lpstr>
      <vt:lpstr>Criteria pollutants: particulate matter and lead</vt:lpstr>
      <vt:lpstr>Agencies monitor emissions</vt:lpstr>
      <vt:lpstr>U.S. air pollution</vt:lpstr>
      <vt:lpstr>We have reduced U.S. air pollution</vt:lpstr>
      <vt:lpstr>We have reduced emissions</vt:lpstr>
      <vt:lpstr>We still have more to do…</vt:lpstr>
      <vt:lpstr>Toxic substances pose health risks</vt:lpstr>
      <vt:lpstr>Industrializing nations suffer increasing pollution</vt:lpstr>
      <vt:lpstr>Pollution in developing nations is high</vt:lpstr>
      <vt:lpstr>Smog: our most common air quality problem</vt:lpstr>
      <vt:lpstr>Photochemical (brown air) smog</vt:lpstr>
      <vt:lpstr>PowerPoint Presentation</vt:lpstr>
      <vt:lpstr>We can reduce smog</vt:lpstr>
      <vt:lpstr>Synthetic chemicals deplete stratospheric ozone</vt:lpstr>
      <vt:lpstr>CFCs destroy ozone</vt:lpstr>
      <vt:lpstr>The Montreal Protocol</vt:lpstr>
      <vt:lpstr>The ozone layer has stopped growing</vt:lpstr>
      <vt:lpstr>Acid deposition</vt:lpstr>
      <vt:lpstr>Burning fossil fuels produces acid rain</vt:lpstr>
      <vt:lpstr>Impacts of acid deposition</vt:lpstr>
      <vt:lpstr>pH values of precipitation in the U.S.</vt:lpstr>
      <vt:lpstr>We have begun to address acid deposition</vt:lpstr>
      <vt:lpstr>Indoor air pollution in the developing world</vt:lpstr>
      <vt:lpstr>Indoor air pollution in the developed world</vt:lpstr>
      <vt:lpstr>VOCs pollute indoor air</vt:lpstr>
      <vt:lpstr>Homes contain many indoor pollutants</vt:lpstr>
      <vt:lpstr>We can reduce indoor air pollution</vt:lpstr>
      <vt:lpstr>Conclusion</vt:lpstr>
    </vt:vector>
  </TitlesOfParts>
  <Company>dcsb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Kevin E.</dc:creator>
  <cp:lastModifiedBy>Jill M. Hansen</cp:lastModifiedBy>
  <cp:revision>35</cp:revision>
  <dcterms:created xsi:type="dcterms:W3CDTF">2013-06-18T01:59:38Z</dcterms:created>
  <dcterms:modified xsi:type="dcterms:W3CDTF">2015-02-27T20:53:40Z</dcterms:modified>
</cp:coreProperties>
</file>