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72AC-165B-5C45-8FAC-524FD71F06D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1CEE-1004-CF4E-9CA6-DD728DB3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7300"/>
            <a:ext cx="9144000" cy="3060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223" y="484593"/>
            <a:ext cx="7740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Tanker accidents and blowouts at offshore drilling rigs can be extremely devastating to marine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life, especially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diving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birds.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40" y="3797301"/>
            <a:ext cx="4684060" cy="30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7300"/>
            <a:ext cx="4479745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1" y="961020"/>
            <a:ext cx="7386269" cy="5319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1784" y="229300"/>
            <a:ext cx="8066973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pollution laws have significantly improved water quality in many U.S. streams and lakes but there is a long way to go.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4008" y="2356566"/>
            <a:ext cx="7243112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want to strengthen the U.S. Clean Water Act (CWA) to prevent rather than </a:t>
            </a:r>
          </a:p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focusing on end-of-the-pipe removal.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077" y="4347961"/>
            <a:ext cx="717445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Many farmers and developers see the CWA as limiting their rights as property owners to fill in wetlands. </a:t>
            </a:r>
          </a:p>
        </p:txBody>
      </p:sp>
    </p:spTree>
    <p:extLst>
      <p:ext uri="{BB962C8B-B14F-4D97-AF65-F5344CB8AC3E}">
        <p14:creationId xmlns:p14="http://schemas.microsoft.com/office/powerpoint/2010/main" val="37922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422" y="315105"/>
            <a:ext cx="8101301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While most developed countries have drinking water quality standards and laws, most developing countries do not.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423" y="3105835"/>
            <a:ext cx="8101300" cy="2831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U.S Safe Drinking Water Act requires the EPA to establish national drinking water standards (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maximum contaminant levels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for any pollutant that may have adverse effects on human health.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5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8" y="318161"/>
            <a:ext cx="6928180" cy="59284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094" y="318161"/>
            <a:ext cx="834159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U.N. estimates that 5.6 million Americans drink water that does not meet EPA standards. </a:t>
            </a:r>
          </a:p>
          <a:p>
            <a:endParaRPr lang="en-US" sz="2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094" y="1842442"/>
            <a:ext cx="803264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in 5 Americans drinks water from a treatment plant that violated one or more safety standard. </a:t>
            </a:r>
          </a:p>
          <a:p>
            <a:endParaRPr lang="en-US" sz="2800" b="1" cap="all" dirty="0">
              <a:ln/>
              <a:solidFill>
                <a:srgbClr val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094" y="3664319"/>
            <a:ext cx="803264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industry </a:t>
            </a: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pressures to weaken the Safe Drinking Act: </a:t>
            </a:r>
          </a:p>
          <a:p>
            <a:pPr marL="457200" indent="-457200">
              <a:buFontTx/>
              <a:buChar char="•"/>
            </a:pPr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Eliminate </a:t>
            </a: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national tests and public notification of violations. </a:t>
            </a:r>
          </a:p>
          <a:p>
            <a:pPr marL="457200" indent="-457200">
              <a:buFontTx/>
              <a:buChar char="•"/>
            </a:pPr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Allow </a:t>
            </a: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rights to pollute if provider cannot afford to comply. </a:t>
            </a:r>
          </a:p>
          <a:p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7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206500"/>
            <a:ext cx="4445000" cy="444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6534" y="150022"/>
            <a:ext cx="634841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bottled water is not as pure 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tap water and costs much more.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6534" y="1802218"/>
            <a:ext cx="585468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1.4 million metric tons of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plastic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bottles are thrown away.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6534" y="3203011"/>
            <a:ext cx="663178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Fossil fuels are used to make plastic bottles.</a:t>
            </a:r>
            <a:b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The oil used to produce plastic bottles in the U.S. each </a:t>
            </a:r>
          </a:p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 would fuel 100,000 cars.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7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233" y="222862"/>
            <a:ext cx="495498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1607" y="222862"/>
            <a:ext cx="543739" cy="50167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</a:p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130" y="4122628"/>
            <a:ext cx="9450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 4</a:t>
            </a:r>
          </a:p>
          <a:p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7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91" y="841270"/>
            <a:ext cx="4954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  <a:p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45056" y="841270"/>
            <a:ext cx="54373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</a:p>
          <a:p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2307" y="4348763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#</a:t>
            </a:r>
          </a:p>
          <a:p>
            <a:r>
              <a:rPr lang="en-US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82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827" y="214441"/>
            <a:ext cx="127014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AICE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2643" y="270672"/>
            <a:ext cx="225902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# 3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0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17055" cy="3569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55" y="-2"/>
            <a:ext cx="4526945" cy="3569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9504"/>
            <a:ext cx="4607051" cy="3288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54" y="3569504"/>
            <a:ext cx="4526945" cy="3288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2750" y="47055"/>
            <a:ext cx="5868013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PREVENTING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REDUCING</a:t>
            </a:r>
          </a:p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SURFACE WATER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POLLUTION </a:t>
            </a:r>
          </a:p>
          <a:p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88" y="1722845"/>
            <a:ext cx="87535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key to reducing nonpoint pollution – most of it from agriculture – is to prevent it from reaching bodies of water.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0439" y="4373539"/>
            <a:ext cx="86233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Farmers can reduce runoff by planting buffers and locating feedlots away from steeply sloped </a:t>
            </a:r>
          </a:p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land, flood zones, and surface water.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937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275" y="400911"/>
            <a:ext cx="85132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Most developed countries use laws to set water pollution standards, but such laws rarely exist in developing countries. </a:t>
            </a:r>
          </a:p>
          <a:p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275" y="3105835"/>
            <a:ext cx="82214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U.S. Clean Water Act sets standards fro allowed levels of key water pollutants and </a:t>
            </a:r>
          </a:p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requires polluters to get permits. </a:t>
            </a:r>
          </a:p>
          <a:p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4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243" y="3983207"/>
            <a:ext cx="236538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physical process that uses screens and a grit tank to remove large floating objects and allows settling.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67759" y="2957912"/>
            <a:ext cx="21036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biological process in which aerobic bacteria remove as much as 90% of dissolved and biodegradable, oxygen demanding organic wastes.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931" y="463027"/>
            <a:ext cx="8564722" cy="2339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Advanced or </a:t>
            </a:r>
            <a:r>
              <a:rPr lang="en-US" sz="32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tertiary sewage treatment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Uses series of chemical and physical processes to remove specific pollutants left (especially nitrates and phosphates). 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931" y="3198168"/>
            <a:ext cx="8444575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is chlorinated to remove coloration and to kill disease-carrying bacteria and some viruses (disinfect). 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6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565565" cy="3500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64" y="3426546"/>
            <a:ext cx="4572104" cy="3431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546"/>
            <a:ext cx="4565564" cy="3431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64" y="11488"/>
            <a:ext cx="4615604" cy="34893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9241" y="52016"/>
            <a:ext cx="8066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Sewage sludge can be used as a soil conditioner but this can cause health problems if it contains infectious bacteria and toxic chemicals. </a:t>
            </a:r>
          </a:p>
          <a:p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042" y="3105835"/>
            <a:ext cx="79983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Preventing toxic chemicals from reaching </a:t>
            </a:r>
          </a:p>
          <a:p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sewage treatment plants would eliminate such chemicals from the sludge and water discharged from such plants. </a:t>
            </a:r>
          </a:p>
        </p:txBody>
      </p:sp>
    </p:spTree>
    <p:extLst>
      <p:ext uri="{BB962C8B-B14F-4D97-AF65-F5344CB8AC3E}">
        <p14:creationId xmlns:p14="http://schemas.microsoft.com/office/powerpoint/2010/main" val="17768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4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258" y="143495"/>
            <a:ext cx="8375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Natural and artificial wetlands and other ecological systems can be used to treat sewage.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146" y="2921169"/>
            <a:ext cx="8702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California created a 65 hectare wetland near Humboldt Bay that acts as a natural wastewater </a:t>
            </a:r>
          </a:p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treatment plant for the town of 16,000 people. </a:t>
            </a:r>
          </a:p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• The project cost less than half of the estimated price of a conventional treatment plant. </a:t>
            </a:r>
          </a:p>
        </p:txBody>
      </p:sp>
    </p:spTree>
    <p:extLst>
      <p:ext uri="{BB962C8B-B14F-4D97-AF65-F5344CB8AC3E}">
        <p14:creationId xmlns:p14="http://schemas.microsoft.com/office/powerpoint/2010/main" val="699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545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49</cp:revision>
  <dcterms:created xsi:type="dcterms:W3CDTF">2013-10-09T02:36:58Z</dcterms:created>
  <dcterms:modified xsi:type="dcterms:W3CDTF">2015-04-30T20:24:21Z</dcterms:modified>
</cp:coreProperties>
</file>