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9" r:id="rId4"/>
    <p:sldId id="259" r:id="rId5"/>
    <p:sldId id="268" r:id="rId6"/>
    <p:sldId id="285" r:id="rId7"/>
    <p:sldId id="291" r:id="rId8"/>
    <p:sldId id="290" r:id="rId9"/>
    <p:sldId id="260" r:id="rId10"/>
    <p:sldId id="270" r:id="rId11"/>
    <p:sldId id="292" r:id="rId12"/>
    <p:sldId id="293" r:id="rId13"/>
    <p:sldId id="261" r:id="rId14"/>
    <p:sldId id="262" r:id="rId15"/>
    <p:sldId id="267" r:id="rId16"/>
    <p:sldId id="263" r:id="rId17"/>
    <p:sldId id="294" r:id="rId18"/>
    <p:sldId id="269" r:id="rId19"/>
    <p:sldId id="266" r:id="rId20"/>
    <p:sldId id="271" r:id="rId21"/>
    <p:sldId id="264" r:id="rId22"/>
    <p:sldId id="265" r:id="rId23"/>
    <p:sldId id="272" r:id="rId24"/>
    <p:sldId id="273" r:id="rId25"/>
    <p:sldId id="274" r:id="rId26"/>
    <p:sldId id="276" r:id="rId27"/>
    <p:sldId id="277" r:id="rId28"/>
    <p:sldId id="278" r:id="rId29"/>
    <p:sldId id="280" r:id="rId30"/>
    <p:sldId id="283" r:id="rId31"/>
    <p:sldId id="295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18E74-929F-7E49-B6E4-AD2DB9B60D4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4B4EA-A428-B943-88F5-B565DDBA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8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04379-532D-475A-B775-6760A31A2A7F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r>
              <a:rPr lang="el-GR" b="1">
                <a:solidFill>
                  <a:srgbClr val="00FF00"/>
                </a:solidFill>
                <a:cs typeface="Arial" charset="0"/>
              </a:rPr>
              <a:t>Figure 18.3</a:t>
            </a:r>
          </a:p>
          <a:p>
            <a:r>
              <a:rPr lang="el-GR" b="1">
                <a:solidFill>
                  <a:srgbClr val="00FF00"/>
                </a:solidFill>
                <a:cs typeface="Arial" charset="0"/>
              </a:rPr>
              <a:t>Natural capital: </a:t>
            </a:r>
            <a:r>
              <a:rPr lang="el-GR">
                <a:solidFill>
                  <a:srgbClr val="000000"/>
                </a:solidFill>
                <a:cs typeface="Arial" charset="0"/>
              </a:rPr>
              <a:t>The earth’s atmosphere is a dynamic system that includes four layers. The average temperature of the atmosphere varies with altitude (red line). Most UV radiation from the sun is absorbed by ozone (O</a:t>
            </a:r>
            <a:r>
              <a:rPr lang="el-GR" baseline="-25000">
                <a:solidFill>
                  <a:srgbClr val="000000"/>
                </a:solidFill>
                <a:cs typeface="Arial" charset="0"/>
              </a:rPr>
              <a:t>3</a:t>
            </a:r>
            <a:r>
              <a:rPr lang="el-GR">
                <a:solidFill>
                  <a:srgbClr val="000000"/>
                </a:solidFill>
                <a:cs typeface="Arial" charset="0"/>
              </a:rPr>
              <a:t>), found primarily in the stratosphere in the </a:t>
            </a:r>
            <a:r>
              <a:rPr lang="el-GR" i="1">
                <a:solidFill>
                  <a:srgbClr val="000000"/>
                </a:solidFill>
                <a:cs typeface="Arial" charset="0"/>
              </a:rPr>
              <a:t>ozone layer </a:t>
            </a:r>
            <a:r>
              <a:rPr lang="el-GR">
                <a:solidFill>
                  <a:srgbClr val="000000"/>
                </a:solidFill>
                <a:cs typeface="Arial" charset="0"/>
              </a:rPr>
              <a:t>17–26 kilometers (10–16 miles) above sea level. </a:t>
            </a:r>
            <a:r>
              <a:rPr lang="el-GR" b="1">
                <a:solidFill>
                  <a:srgbClr val="000000"/>
                </a:solidFill>
                <a:cs typeface="Arial" charset="0"/>
              </a:rPr>
              <a:t>Question: </a:t>
            </a:r>
            <a:r>
              <a:rPr lang="el-GR">
                <a:solidFill>
                  <a:srgbClr val="000000"/>
                </a:solidFill>
                <a:cs typeface="Arial" charset="0"/>
              </a:rPr>
              <a:t>Why do you think the temperature falls and rises twice, going from lower to higher altitudes?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15048-6A73-4CA6-9F3F-1AA58139E408}" type="slidenum">
              <a:rPr lang="en-US"/>
              <a:pPr/>
              <a:t>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4B4EA-A428-B943-88F5-B565DDBA93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8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4B9B9-315A-4D7F-ADB5-F1970F4F5AA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8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5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1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3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0266-B5FF-284C-A2CF-BA7EC057CD3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AF35-BC74-EE42-8476-989BC38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1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dFlhzNq8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arthguide.ucsd.edu/earthguide/diagrams/energybalance/" TargetMode="External"/><Relationship Id="rId4" Type="http://schemas.openxmlformats.org/officeDocument/2006/relationships/hyperlink" Target="file:///D:\Media\LITE\PowerPoint_Lectures\chapter3\videos_animations\sun_to_earth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736" y="3130486"/>
            <a:ext cx="808426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1.What are the structural components of the 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atmosphere?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736" y="4967008"/>
            <a:ext cx="721924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2.Why is it important to understand the 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Structural components characteristics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467" y="876838"/>
            <a:ext cx="32307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ATMOSPHERE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250" y="1773827"/>
            <a:ext cx="27411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OBJECTIVE  1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24" y="921341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sEnergyBudgetwoNumb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ng Wave Com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158"/>
            <a:ext cx="9144000" cy="58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b/bb/The-NASA-Earth's-Energy-Budget-Poster-Radiant-Energy-System-satellite-infrared-radiation-flux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471"/>
            <a:ext cx="9144000" cy="70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01_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L01_0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155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					</a:t>
            </a:r>
            <a:r>
              <a:rPr lang="en-US" sz="2800" b="1" dirty="0" smtClean="0"/>
              <a:t>Stratosphere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1) The stratosphere extends from the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 at about 12 km (7.5 mi; 39,000 </a:t>
            </a:r>
            <a:r>
              <a:rPr lang="en-US" sz="2000" dirty="0" err="1" smtClean="0"/>
              <a:t>ft</a:t>
            </a:r>
            <a:r>
              <a:rPr lang="en-US" sz="2000" dirty="0" smtClean="0"/>
              <a:t>) to about 51 km (32 mi; 170,000 </a:t>
            </a:r>
            <a:r>
              <a:rPr lang="en-US" sz="2000" dirty="0" err="1" smtClean="0"/>
              <a:t>ft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r>
              <a:rPr lang="en-US" sz="2000" dirty="0" smtClean="0"/>
              <a:t>2) Temperature increases with height due to increased absorption of ultraviolet radiation by the ozone layer, which restricts turbulence and mixing.</a:t>
            </a:r>
          </a:p>
          <a:p>
            <a:endParaRPr lang="en-US" sz="2000" dirty="0"/>
          </a:p>
          <a:p>
            <a:r>
              <a:rPr lang="en-US" sz="2000" dirty="0" smtClean="0"/>
              <a:t>3) While the temperature may be −60 °C (−76 °F; 210 K) at the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, the top of the stratosphere is much warmer, and may be near freezing.</a:t>
            </a:r>
          </a:p>
          <a:p>
            <a:endParaRPr lang="en-US" sz="2000" dirty="0"/>
          </a:p>
          <a:p>
            <a:r>
              <a:rPr lang="en-US" sz="2000" dirty="0" smtClean="0"/>
              <a:t>4) Polar stratospheric or nacreous clouds are occasionally seen in this layer of the atmosphere.</a:t>
            </a:r>
          </a:p>
          <a:p>
            <a:endParaRPr lang="en-US" sz="2000" dirty="0"/>
          </a:p>
          <a:p>
            <a:r>
              <a:rPr lang="en-US" sz="2000" dirty="0" smtClean="0"/>
              <a:t>5) The </a:t>
            </a:r>
            <a:r>
              <a:rPr lang="en-US" sz="2000" dirty="0" err="1" smtClean="0"/>
              <a:t>stratopause</a:t>
            </a:r>
            <a:r>
              <a:rPr lang="en-US" sz="2000" dirty="0" smtClean="0"/>
              <a:t>, which is the boundary between the stratosphere and mesosphere, typically is at 50 to 55 km (31 to 34 mi; 160,000 to 180,000 </a:t>
            </a:r>
            <a:r>
              <a:rPr lang="en-US" sz="2000" dirty="0" err="1" smtClean="0"/>
              <a:t>ft</a:t>
            </a:r>
            <a:r>
              <a:rPr lang="en-US" sz="2000" dirty="0" smtClean="0"/>
              <a:t>). The pressure here is 1/1000 sea level.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Volcanic_inj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gures.boundless.com/9426/full/sphere-composition-diagram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0"/>
            <a:ext cx="8334103" cy="68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8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14" y="6304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1</a:t>
            </a:r>
            <a:r>
              <a:rPr lang="en-US" sz="2400" dirty="0" smtClean="0"/>
              <a:t>) The ozone layer is contained within the stratosphere. </a:t>
            </a:r>
          </a:p>
          <a:p>
            <a:endParaRPr lang="en-US" sz="2400" dirty="0"/>
          </a:p>
          <a:p>
            <a:r>
              <a:rPr lang="en-US" sz="2400" dirty="0" smtClean="0"/>
              <a:t>2) In this layer ozone concentrations are about 2 to 8 parts per million, which is much higher than in the lower atmosphere but still very small compared to the main components of the atmosphere.</a:t>
            </a:r>
          </a:p>
          <a:p>
            <a:endParaRPr lang="en-US" sz="2400" dirty="0" smtClean="0"/>
          </a:p>
          <a:p>
            <a:r>
              <a:rPr lang="en-US" sz="2400" dirty="0" smtClean="0"/>
              <a:t>3) It is mainly located in the lower portion of the stratosphere from about 15–35 km (9.3–22 mi; 49,000–110,000 </a:t>
            </a:r>
            <a:r>
              <a:rPr lang="en-US" sz="2400" dirty="0" err="1" smtClean="0"/>
              <a:t>ft</a:t>
            </a:r>
            <a:r>
              <a:rPr lang="en-US" sz="2400" dirty="0" smtClean="0"/>
              <a:t>), though the thickness varies seasonally and geographically.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 4) About 90% of the ozone in our atmosphere is contained in the stratosphere.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1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0861"/>
            <a:ext cx="91281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			</a:t>
            </a:r>
            <a:r>
              <a:rPr lang="en-US" sz="2800" b="1" dirty="0" smtClean="0"/>
              <a:t>Mesosphere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dirty="0" smtClean="0"/>
              <a:t>1) The mesosphere extends from the </a:t>
            </a:r>
            <a:r>
              <a:rPr lang="en-US" sz="2400" dirty="0" err="1" smtClean="0"/>
              <a:t>stratopause</a:t>
            </a:r>
            <a:r>
              <a:rPr lang="en-US" sz="2400" dirty="0" smtClean="0"/>
              <a:t> at about 50 km (31 mi; 160,000 </a:t>
            </a:r>
            <a:r>
              <a:rPr lang="en-US" sz="2400" dirty="0" err="1" smtClean="0"/>
              <a:t>ft</a:t>
            </a:r>
            <a:r>
              <a:rPr lang="en-US" sz="2400" dirty="0" smtClean="0"/>
              <a:t>) to 80–85 km (50–53 mi; 260,000–280,000 </a:t>
            </a:r>
            <a:r>
              <a:rPr lang="en-US" sz="2400" dirty="0" err="1" smtClean="0"/>
              <a:t>ft</a:t>
            </a:r>
            <a:r>
              <a:rPr lang="en-US" sz="2400" dirty="0" smtClean="0"/>
              <a:t>).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</a:t>
            </a:r>
            <a:r>
              <a:rPr lang="en-US" sz="2400" dirty="0" smtClean="0"/>
              <a:t>)  Temperature decreases with height in the mesosphere. The </a:t>
            </a:r>
            <a:r>
              <a:rPr lang="en-US" sz="2400" dirty="0" err="1" smtClean="0"/>
              <a:t>mesopause</a:t>
            </a:r>
            <a:r>
              <a:rPr lang="en-US" sz="2400" dirty="0" smtClean="0"/>
              <a:t>, the temperature minimum that marks the top of the mesosphere, is the coldest place on Earth and has an average temperature around −85 °C (−120 °F; 190 K).</a:t>
            </a:r>
          </a:p>
          <a:p>
            <a:endParaRPr lang="en-US" sz="2400" dirty="0"/>
          </a:p>
          <a:p>
            <a:r>
              <a:rPr lang="en-US" sz="2400" dirty="0" smtClean="0"/>
              <a:t> 3) At the </a:t>
            </a:r>
            <a:r>
              <a:rPr lang="en-US" sz="2400" dirty="0" err="1" smtClean="0"/>
              <a:t>mesopause</a:t>
            </a:r>
            <a:r>
              <a:rPr lang="en-US" sz="2400" dirty="0" smtClean="0"/>
              <a:t>, temperatures may drop to −100 °C (−150 °F; 170 K).[7] Due to the cold temperature of the mesosphere, water vapor is frozen, occasionally forming polar-mesospheric ice clouds.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4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mosph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210" y="470263"/>
            <a:ext cx="22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Jump from Space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00meteorsh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2624" y="45557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 the layer where most meteors burn up upon entering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15348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080" y="73381"/>
            <a:ext cx="853471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							</a:t>
            </a:r>
            <a:r>
              <a:rPr lang="en-US" sz="2800" b="1" dirty="0" smtClean="0"/>
              <a:t>Thermosphere</a:t>
            </a:r>
            <a:endParaRPr lang="en-US" sz="2000" b="1" dirty="0" smtClean="0"/>
          </a:p>
          <a:p>
            <a:r>
              <a:rPr lang="en-US" sz="2000" dirty="0" smtClean="0"/>
              <a:t>1) Temperature increases with height 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2)  </a:t>
            </a:r>
            <a:r>
              <a:rPr lang="en-US" sz="2000" dirty="0"/>
              <a:t>I</a:t>
            </a:r>
            <a:r>
              <a:rPr lang="en-US" sz="2000" dirty="0" smtClean="0"/>
              <a:t>n the thermosphere the inversion is a result of the extremely low density of molecules. The temperature of this layer can rise to 1,500 °C (2,700 °F)</a:t>
            </a:r>
          </a:p>
          <a:p>
            <a:endParaRPr lang="en-US" sz="2000" dirty="0" smtClean="0"/>
          </a:p>
          <a:p>
            <a:r>
              <a:rPr lang="en-US" sz="2000" dirty="0" smtClean="0"/>
              <a:t>3)  </a:t>
            </a:r>
            <a:r>
              <a:rPr lang="en-US" sz="2000" dirty="0"/>
              <a:t>T</a:t>
            </a:r>
            <a:r>
              <a:rPr lang="en-US" sz="2000" dirty="0" smtClean="0"/>
              <a:t>hough the gas molecules are so far apart that temperature in the usual sense is not well defined. </a:t>
            </a:r>
            <a:endParaRPr lang="en-US" sz="2000" dirty="0"/>
          </a:p>
          <a:p>
            <a:r>
              <a:rPr lang="en-US" sz="2000" dirty="0" smtClean="0"/>
              <a:t>4) The International Space Station orbits in this layer, between 320 and 380 km (200 and 240 mi). </a:t>
            </a:r>
          </a:p>
          <a:p>
            <a:endParaRPr lang="en-US" sz="2000" dirty="0"/>
          </a:p>
          <a:p>
            <a:r>
              <a:rPr lang="en-US" sz="2000" dirty="0" smtClean="0"/>
              <a:t> 5) While the composition from the troposphere to the mesosphere is fairly constant, above a certain point, air is poorly mixed. </a:t>
            </a:r>
          </a:p>
          <a:p>
            <a:endParaRPr lang="en-US" sz="2000" dirty="0" smtClean="0"/>
          </a:p>
          <a:p>
            <a:r>
              <a:rPr lang="en-US" sz="2000" dirty="0" smtClean="0"/>
              <a:t>6) The top of the thermosphere is the bottom of the exosphere, called the </a:t>
            </a:r>
            <a:r>
              <a:rPr lang="en-US" sz="2000" dirty="0" err="1" smtClean="0"/>
              <a:t>exobase</a:t>
            </a:r>
            <a:r>
              <a:rPr lang="en-US" sz="2000" dirty="0" smtClean="0"/>
              <a:t>. </a:t>
            </a:r>
            <a:r>
              <a:rPr lang="en-US" sz="2000" dirty="0" smtClean="0"/>
              <a:t>Its height varies with solar activity and ranges from about 350–800 km (220–500 mi; 1,100,000–2,600,000 </a:t>
            </a:r>
            <a:r>
              <a:rPr lang="en-US" sz="2000" dirty="0" err="1" smtClean="0"/>
              <a:t>ft</a:t>
            </a:r>
            <a:r>
              <a:rPr lang="en-US" sz="2000" dirty="0" smtClean="0"/>
              <a:t>).[citation needed]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735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067" y="306276"/>
            <a:ext cx="812800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Exosphere</a:t>
            </a:r>
          </a:p>
          <a:p>
            <a:endParaRPr lang="en-US" sz="2800" dirty="0" smtClean="0"/>
          </a:p>
          <a:p>
            <a:pPr marL="342900" indent="-342900">
              <a:buAutoNum type="arabicParenR"/>
            </a:pPr>
            <a:r>
              <a:rPr lang="en-US" sz="2800" dirty="0" smtClean="0"/>
              <a:t>The exosphere is the outermost layer of Earth's atmosphere, extending beyond the </a:t>
            </a:r>
            <a:r>
              <a:rPr lang="en-US" sz="2800" dirty="0" err="1" smtClean="0"/>
              <a:t>exobase</a:t>
            </a:r>
            <a:r>
              <a:rPr lang="en-US" sz="2800" dirty="0" smtClean="0"/>
              <a:t> at an altitude of about 600 km.</a:t>
            </a:r>
          </a:p>
          <a:p>
            <a:endParaRPr lang="en-US" sz="2800" dirty="0" smtClean="0"/>
          </a:p>
          <a:p>
            <a:r>
              <a:rPr lang="en-US" sz="2800" dirty="0" smtClean="0"/>
              <a:t> 2) It is mainly composed of hydrogen, helium and some heavier molecules such as nitrogen, oxygen and carbon dioxide closer to the </a:t>
            </a:r>
            <a:r>
              <a:rPr lang="en-US" sz="2800" dirty="0" err="1" smtClean="0"/>
              <a:t>exobase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 3) The atoms and molecules are so far apart that they can travel hundreds of kilometers without colliding with one another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4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3121" y="312878"/>
            <a:ext cx="75617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 </a:t>
            </a:r>
            <a:r>
              <a:rPr lang="en-US" sz="3600" dirty="0" smtClean="0"/>
              <a:t>able to explain the  interaction of</a:t>
            </a:r>
          </a:p>
          <a:p>
            <a:r>
              <a:rPr lang="en-US" sz="3600" dirty="0" smtClean="0"/>
              <a:t>Incoming and outgoing radiation within</a:t>
            </a:r>
          </a:p>
          <a:p>
            <a:r>
              <a:rPr lang="en-US" sz="3600" dirty="0" smtClean="0"/>
              <a:t>The troposphere and stratosphere;</a:t>
            </a:r>
          </a:p>
          <a:p>
            <a:r>
              <a:rPr lang="en-US" sz="3600" dirty="0" smtClean="0"/>
              <a:t>“the Earth’s energy budget”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3121" y="4104217"/>
            <a:ext cx="7303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Why </a:t>
            </a:r>
            <a:r>
              <a:rPr lang="en-US" sz="3600" dirty="0" smtClean="0"/>
              <a:t>is the troposphere so important?</a:t>
            </a:r>
          </a:p>
          <a:p>
            <a:r>
              <a:rPr lang="en-US" sz="3600" dirty="0" smtClean="0"/>
              <a:t>Explain weather and human activity.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06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644" y="754587"/>
            <a:ext cx="6964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Explain </a:t>
            </a:r>
            <a:r>
              <a:rPr lang="en-US" sz="3600" dirty="0" smtClean="0"/>
              <a:t>the decrease in temperature</a:t>
            </a:r>
          </a:p>
          <a:p>
            <a:r>
              <a:rPr lang="en-US" sz="3600" dirty="0" smtClean="0"/>
              <a:t>That occurs in the Stratosphere?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3288" y="2438220"/>
            <a:ext cx="82986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distance from the warming or radiating</a:t>
            </a:r>
          </a:p>
          <a:p>
            <a:r>
              <a:rPr lang="en-US" sz="3600" dirty="0" smtClean="0"/>
              <a:t>Effect from the Earth surface and adiabatic</a:t>
            </a:r>
          </a:p>
          <a:p>
            <a:r>
              <a:rPr lang="en-US" sz="3600" dirty="0" smtClean="0"/>
              <a:t>Cooling.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92994" y="0"/>
            <a:ext cx="276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STUDY QUESTION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4146" y="4887231"/>
            <a:ext cx="7805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</a:t>
            </a:r>
            <a:r>
              <a:rPr lang="en-US" sz="2800" u="sng" dirty="0"/>
              <a:t>adiabatic </a:t>
            </a:r>
            <a:r>
              <a:rPr lang="en-US" sz="2800" dirty="0"/>
              <a:t>process </a:t>
            </a:r>
            <a:r>
              <a:rPr lang="en-US" sz="2800" dirty="0" smtClean="0"/>
              <a:t>is </a:t>
            </a:r>
            <a:r>
              <a:rPr lang="en-US" sz="2800" dirty="0"/>
              <a:t>a process occurring without exchange of heat of a system with its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6286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216" y="717778"/>
            <a:ext cx="78231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Describe </a:t>
            </a:r>
            <a:r>
              <a:rPr lang="en-US" sz="3600" dirty="0" smtClean="0"/>
              <a:t>and give an explanation for the </a:t>
            </a:r>
          </a:p>
          <a:p>
            <a:r>
              <a:rPr lang="en-US" sz="3600" dirty="0" smtClean="0"/>
              <a:t>Decrease in atmospheric pressure with</a:t>
            </a:r>
          </a:p>
          <a:p>
            <a:r>
              <a:rPr lang="en-US" sz="3600" dirty="0" smtClean="0"/>
              <a:t>Increase in altitude.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75605" y="2595043"/>
            <a:ext cx="7125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Air pressure decreases from sea level</a:t>
            </a:r>
          </a:p>
          <a:p>
            <a:r>
              <a:rPr lang="en-US" sz="3600" dirty="0" smtClean="0"/>
              <a:t>As altitude increases.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6560" y="3947227"/>
            <a:ext cx="8245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Atmospheric gases have particles that have</a:t>
            </a:r>
          </a:p>
          <a:p>
            <a:r>
              <a:rPr lang="en-US" sz="3600" dirty="0" smtClean="0"/>
              <a:t>Mass and are affected by gravity.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5383" y="5189707"/>
            <a:ext cx="7503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vertical pressure gradient is balanced</a:t>
            </a:r>
          </a:p>
          <a:p>
            <a:r>
              <a:rPr lang="en-US" sz="3600" dirty="0" smtClean="0"/>
              <a:t>By the force of gravity.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14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045" y="441709"/>
            <a:ext cx="79778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following gases make a contribution to the</a:t>
            </a:r>
          </a:p>
          <a:p>
            <a:r>
              <a:rPr lang="en-US" sz="3200" dirty="0" smtClean="0"/>
              <a:t>Depletion of the Ozone layer and/or global</a:t>
            </a:r>
          </a:p>
          <a:p>
            <a:r>
              <a:rPr lang="en-US" sz="3200" dirty="0" smtClean="0"/>
              <a:t>Warming; </a:t>
            </a:r>
          </a:p>
          <a:p>
            <a:r>
              <a:rPr lang="en-US" sz="3200" dirty="0" smtClean="0"/>
              <a:t>CFC’S, Carbon Dioxide, Nitrogen Oxides,</a:t>
            </a:r>
          </a:p>
          <a:p>
            <a:r>
              <a:rPr lang="en-US" sz="3200" dirty="0" smtClean="0"/>
              <a:t> Methane and water vapor.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9045" y="3784201"/>
            <a:ext cx="84205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Create </a:t>
            </a:r>
            <a:r>
              <a:rPr lang="en-US" sz="3600" i="1" dirty="0" smtClean="0"/>
              <a:t>a table showing which gases affect</a:t>
            </a:r>
          </a:p>
          <a:p>
            <a:r>
              <a:rPr lang="en-US" sz="3600" i="1" dirty="0" smtClean="0"/>
              <a:t> the Ozone layer and cause Global warming</a:t>
            </a:r>
          </a:p>
          <a:p>
            <a:r>
              <a:rPr lang="en-US" sz="3600" i="1" dirty="0" smtClean="0"/>
              <a:t> by a simple (YES) or (NO).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1320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2549" y="570541"/>
            <a:ext cx="3500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STUDY QUESTION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1090" y="1258076"/>
            <a:ext cx="6767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Explain </a:t>
            </a:r>
            <a:r>
              <a:rPr lang="en-US" sz="3200" dirty="0" smtClean="0"/>
              <a:t>two differences between the 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rocesses </a:t>
            </a:r>
            <a:r>
              <a:rPr lang="en-US" sz="3200" dirty="0" smtClean="0"/>
              <a:t>that lead to Ozone depletion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nd </a:t>
            </a:r>
            <a:r>
              <a:rPr lang="en-US" sz="3200" dirty="0" smtClean="0"/>
              <a:t>global warming.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31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8217" y="607351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EXPLANATION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2229" y="2134929"/>
            <a:ext cx="7285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GASES ACUMMILATE IN THE</a:t>
            </a:r>
          </a:p>
          <a:p>
            <a:r>
              <a:rPr lang="en-US" sz="3200" dirty="0" smtClean="0"/>
              <a:t>TROPOSPHERE,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2229" y="3234326"/>
            <a:ext cx="7767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THESE GASES ABSORB RADIATED LONG WAVE</a:t>
            </a:r>
          </a:p>
          <a:p>
            <a:r>
              <a:rPr lang="en-US" sz="3200" dirty="0" smtClean="0"/>
              <a:t>ENERGY,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2229" y="4419180"/>
            <a:ext cx="737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OZONE DEPLETION IS A CATAYTIC PROCESS,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52229" y="5059170"/>
            <a:ext cx="79532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OPERATING IN THE STRATOSPHERE INVOLVING</a:t>
            </a:r>
          </a:p>
          <a:p>
            <a:r>
              <a:rPr lang="en-US" sz="3200" dirty="0" smtClean="0"/>
              <a:t>CHLORINE AND OZONE.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4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153400" cy="4000500"/>
          </a:xfrm>
          <a:prstGeom prst="rect">
            <a:avLst/>
          </a:prstGeom>
          <a:noFill/>
        </p:spPr>
      </p:pic>
      <p:pic>
        <p:nvPicPr>
          <p:cNvPr id="5" name="Picture 9" descr="03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2809875" cy="30114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86200" y="5791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Other: .9% </a:t>
            </a:r>
            <a:r>
              <a:rPr lang="en-US" dirty="0" err="1" smtClean="0"/>
              <a:t>Ar</a:t>
            </a:r>
            <a:r>
              <a:rPr lang="en-US" dirty="0" smtClean="0"/>
              <a:t>, .1% other  (including water vapor)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4572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of atmospheric nitrogen: 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30480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Decay  of organic molecules from bodies and waste. (______cycle)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181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cycles maintain levels of H</a:t>
            </a:r>
            <a:r>
              <a:rPr lang="en-US" baseline="-25000" dirty="0" smtClean="0"/>
              <a:t>2</a:t>
            </a:r>
            <a:r>
              <a:rPr lang="en-US" dirty="0" smtClean="0"/>
              <a:t>O, CO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? ________________________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5410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 cycle &amp; carbon cycle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1" descr="1803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075" y="414338"/>
            <a:ext cx="36195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140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endParaRPr lang="en-US" sz="1200" b="1" dirty="0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048000" y="0"/>
            <a:ext cx="3398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Atmospheric pressure (millibars)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230438" y="349250"/>
            <a:ext cx="62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851275" y="811213"/>
            <a:ext cx="163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B0011"/>
                </a:solidFill>
              </a:rPr>
              <a:t>Temperature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6167438" y="37306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75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2586038" y="220663"/>
            <a:ext cx="37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3127375" y="215900"/>
            <a:ext cx="62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817938" y="220663"/>
            <a:ext cx="62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4503738" y="220663"/>
            <a:ext cx="62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600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5176838" y="220663"/>
            <a:ext cx="62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800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5815013" y="212725"/>
            <a:ext cx="81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1,000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2230438" y="815975"/>
            <a:ext cx="62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110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699000" y="1066800"/>
            <a:ext cx="183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FFFFF"/>
                </a:solidFill>
              </a:rPr>
              <a:t>Thermosphere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6180138" y="103822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65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2230438" y="1220788"/>
            <a:ext cx="62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2297113" y="166687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3873500" y="1797050"/>
            <a:ext cx="1490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FFFFF"/>
                </a:solidFill>
              </a:rPr>
              <a:t>Mesopause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6180138" y="176847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55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2297113" y="209232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2312988" y="260032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4897438" y="2438400"/>
            <a:ext cx="157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FFFFF"/>
                </a:solidFill>
              </a:rPr>
              <a:t>Mesosphere</a:t>
            </a:r>
          </a:p>
        </p:txBody>
      </p:sp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6169025" y="2462213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2312988" y="302577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4102100" y="3062288"/>
            <a:ext cx="1566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FFFFF"/>
                </a:solidFill>
              </a:rPr>
              <a:t>Stratopause</a:t>
            </a:r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6184900" y="3176588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2312988" y="345122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 rot="-5400000">
            <a:off x="5711825" y="2898775"/>
            <a:ext cx="189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Altitude (miles)</a:t>
            </a:r>
          </a:p>
        </p:txBody>
      </p:sp>
      <p:sp>
        <p:nvSpPr>
          <p:cNvPr id="101408" name="Text Box 32"/>
          <p:cNvSpPr txBox="1">
            <a:spLocks noChangeArrowheads="1"/>
          </p:cNvSpPr>
          <p:nvPr/>
        </p:nvSpPr>
        <p:spPr bwMode="auto">
          <a:xfrm rot="-5400000">
            <a:off x="1012825" y="2873375"/>
            <a:ext cx="2455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Altitude (kilometers)</a:t>
            </a:r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2312988" y="387667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3952875" y="409257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6172200" y="3886200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4881563" y="37052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FFFFF"/>
                </a:solidFill>
              </a:rPr>
              <a:t>Stratosphere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2312988" y="432276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4030663" y="4365625"/>
            <a:ext cx="1554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Tropopause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2312988" y="476726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4891088" y="4724400"/>
            <a:ext cx="154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Ozone layer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6172200" y="4619625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2312988" y="5213350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2674938" y="52212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Pressure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4781550" y="5273675"/>
            <a:ext cx="164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Troposphere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6175375" y="5318125"/>
            <a:ext cx="37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1941513" y="5638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(Sea level)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2409825" y="5657850"/>
            <a:ext cx="37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2747963" y="6034088"/>
            <a:ext cx="62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80029"/>
                </a:solidFill>
              </a:rPr>
              <a:t>–80</a:t>
            </a:r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3303588" y="6049963"/>
            <a:ext cx="62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80029"/>
                </a:solidFill>
              </a:rPr>
              <a:t>–40</a:t>
            </a:r>
          </a:p>
        </p:txBody>
      </p: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3949700" y="6054725"/>
            <a:ext cx="37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80029"/>
                </a:solidFill>
              </a:rPr>
              <a:t>0</a:t>
            </a:r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4443413" y="604202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80029"/>
                </a:solidFill>
              </a:rPr>
              <a:t>40</a:t>
            </a:r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4992688" y="60340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80029"/>
                </a:solidFill>
              </a:rPr>
              <a:t>80</a:t>
            </a:r>
          </a:p>
        </p:txBody>
      </p:sp>
      <p:sp>
        <p:nvSpPr>
          <p:cNvPr id="101429" name="Text Box 53"/>
          <p:cNvSpPr txBox="1">
            <a:spLocks noChangeArrowheads="1"/>
          </p:cNvSpPr>
          <p:nvPr/>
        </p:nvSpPr>
        <p:spPr bwMode="auto">
          <a:xfrm>
            <a:off x="5481638" y="6042025"/>
            <a:ext cx="62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80029"/>
                </a:solidFill>
              </a:rPr>
              <a:t>120</a:t>
            </a:r>
          </a:p>
        </p:txBody>
      </p:sp>
      <p:sp>
        <p:nvSpPr>
          <p:cNvPr id="101430" name="Text Box 54"/>
          <p:cNvSpPr txBox="1">
            <a:spLocks noChangeArrowheads="1"/>
          </p:cNvSpPr>
          <p:nvPr/>
        </p:nvSpPr>
        <p:spPr bwMode="auto">
          <a:xfrm>
            <a:off x="3527425" y="62626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F80029"/>
                </a:solidFill>
              </a:rPr>
              <a:t>Temperature (˚C)</a:t>
            </a:r>
          </a:p>
        </p:txBody>
      </p:sp>
      <p:sp>
        <p:nvSpPr>
          <p:cNvPr id="101431" name="Text Box 55"/>
          <p:cNvSpPr txBox="1">
            <a:spLocks noChangeArrowheads="1"/>
          </p:cNvSpPr>
          <p:nvPr/>
        </p:nvSpPr>
        <p:spPr bwMode="auto">
          <a:xfrm>
            <a:off x="6019800" y="5811838"/>
            <a:ext cx="16002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 dirty="0">
                <a:solidFill>
                  <a:srgbClr val="000000"/>
                </a:solidFill>
              </a:rPr>
              <a:t>Pressure = 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1,000 </a:t>
            </a:r>
            <a:r>
              <a:rPr lang="en-US" sz="1400" b="1" dirty="0" err="1">
                <a:solidFill>
                  <a:srgbClr val="000000"/>
                </a:solidFill>
              </a:rPr>
              <a:t>millibars</a:t>
            </a:r>
            <a:r>
              <a:rPr lang="en-US" sz="1400" b="1" dirty="0">
                <a:solidFill>
                  <a:srgbClr val="000000"/>
                </a:solidFill>
              </a:rPr>
              <a:t> at ground level</a:t>
            </a:r>
          </a:p>
        </p:txBody>
      </p:sp>
    </p:spTree>
    <p:extLst>
      <p:ext uri="{BB962C8B-B14F-4D97-AF65-F5344CB8AC3E}">
        <p14:creationId xmlns:p14="http://schemas.microsoft.com/office/powerpoint/2010/main" val="2761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Each Atmospheric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Density </a:t>
            </a:r>
            <a:r>
              <a:rPr lang="en-US" dirty="0" smtClean="0"/>
              <a:t>variation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temperature change in layers of atmosphere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es.fau.edu/nasa/images/total-energy-bud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01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Energy Budget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0224" b="15686"/>
          <a:stretch>
            <a:fillRect/>
          </a:stretch>
        </p:blipFill>
        <p:spPr bwMode="auto">
          <a:xfrm>
            <a:off x="0" y="1905000"/>
            <a:ext cx="914974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1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e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6192" y="608209"/>
            <a:ext cx="78979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Troposphere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troposphere begins at the surface and extends to between 9 km (30,000 </a:t>
            </a:r>
            <a:r>
              <a:rPr lang="en-US" sz="2000" dirty="0" err="1" smtClean="0"/>
              <a:t>ft</a:t>
            </a:r>
            <a:r>
              <a:rPr lang="en-US" sz="2000" dirty="0" smtClean="0"/>
              <a:t>) at the poles and 17 km (56,000 </a:t>
            </a:r>
            <a:r>
              <a:rPr lang="en-US" sz="2000" dirty="0" err="1" smtClean="0"/>
              <a:t>ft</a:t>
            </a:r>
            <a:r>
              <a:rPr lang="en-US" sz="2000" dirty="0" smtClean="0"/>
              <a:t>) at the equator, with some variation due to </a:t>
            </a:r>
            <a:r>
              <a:rPr lang="en-US" sz="2000" dirty="0" smtClean="0"/>
              <a:t>weather.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smtClean="0"/>
              <a:t>troposphere is mostly heated by transfer of energy from the surface, so on average the lowest part of the troposphere is warmest and temperature decreases with </a:t>
            </a:r>
            <a:r>
              <a:rPr lang="en-US" sz="2000" dirty="0" smtClean="0"/>
              <a:t>altitude.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This </a:t>
            </a:r>
            <a:r>
              <a:rPr lang="en-US" sz="2000" dirty="0" smtClean="0"/>
              <a:t>promotes vertical mixing (hence the origin of its name in the Greek word  </a:t>
            </a:r>
            <a:r>
              <a:rPr lang="en-US" sz="2000" i="1" dirty="0" err="1" smtClean="0"/>
              <a:t>tropos</a:t>
            </a:r>
            <a:r>
              <a:rPr lang="en-US" sz="2000" dirty="0" smtClean="0"/>
              <a:t>, meaning "turn").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smtClean="0"/>
              <a:t>troposphere contains roughly 80% of the mass of the atmosphere and nearly all the weather associated cloud genus </a:t>
            </a:r>
            <a:r>
              <a:rPr lang="en-US" sz="2000" dirty="0" smtClean="0"/>
              <a:t>types.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 is the boundary between the troposphere and stratosphere.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3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 at the Surface</a:t>
            </a:r>
            <a:endParaRPr lang="en-US" dirty="0"/>
          </a:p>
        </p:txBody>
      </p:sp>
      <p:pic>
        <p:nvPicPr>
          <p:cNvPr id="3" name="Picture 7" descr="03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5" y="2133600"/>
            <a:ext cx="910147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4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utane.chem.uiuc.edu/pshapley/GenChem2/C1/energy_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-11322"/>
            <a:ext cx="7576457" cy="68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1" descr="0308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76200"/>
            <a:ext cx="76438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012113" y="6584950"/>
            <a:ext cx="11318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3-8, p. 56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630613" y="3138488"/>
            <a:ext cx="20923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Lower Stratosphere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(ozone layer)</a:t>
            </a:r>
          </a:p>
        </p:txBody>
      </p:sp>
      <p:sp>
        <p:nvSpPr>
          <p:cNvPr id="35846" name="Rectangle 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272363" y="762000"/>
            <a:ext cx="955711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hlinkClick r:id="rId5"/>
              </a:rPr>
              <a:t>Solar</a:t>
            </a:r>
          </a:p>
          <a:p>
            <a:pPr algn="ctr"/>
            <a:r>
              <a:rPr lang="en-US" sz="1600" b="1" dirty="0">
                <a:hlinkClick r:id="rId5"/>
              </a:rPr>
              <a:t>radiation</a:t>
            </a:r>
            <a:endParaRPr lang="en-US" sz="1600" b="1" dirty="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0" y="2514600"/>
            <a:ext cx="13811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UV radiation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438400" y="3810000"/>
            <a:ext cx="839788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Visible</a:t>
            </a:r>
          </a:p>
          <a:p>
            <a:r>
              <a:rPr lang="en-US" sz="1600" b="1">
                <a:solidFill>
                  <a:schemeClr val="bg1"/>
                </a:solidFill>
              </a:rPr>
              <a:t>light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629400" y="4038600"/>
            <a:ext cx="147161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Heat radiated</a:t>
            </a:r>
          </a:p>
          <a:p>
            <a:r>
              <a:rPr lang="en-US" sz="1600" b="1">
                <a:solidFill>
                  <a:schemeClr val="bg1"/>
                </a:solidFill>
              </a:rPr>
              <a:t>by the earth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143000" y="3200400"/>
            <a:ext cx="1117600" cy="844550"/>
          </a:xfrm>
          <a:prstGeom prst="rect">
            <a:avLst/>
          </a:prstGeom>
          <a:solidFill>
            <a:srgbClr val="3366FF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Most</a:t>
            </a:r>
          </a:p>
          <a:p>
            <a:r>
              <a:rPr lang="en-US" sz="1600" b="1">
                <a:solidFill>
                  <a:schemeClr val="bg1"/>
                </a:solidFill>
              </a:rPr>
              <a:t>absorbed</a:t>
            </a:r>
          </a:p>
          <a:p>
            <a:r>
              <a:rPr lang="en-US" sz="1600" b="1">
                <a:solidFill>
                  <a:schemeClr val="bg1"/>
                </a:solidFill>
              </a:rPr>
              <a:t>by ozone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2314575" y="4740275"/>
            <a:ext cx="1355725" cy="600075"/>
          </a:xfrm>
          <a:prstGeom prst="rect">
            <a:avLst/>
          </a:prstGeom>
          <a:solidFill>
            <a:srgbClr val="3366FF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Absorbed</a:t>
            </a:r>
          </a:p>
          <a:p>
            <a:r>
              <a:rPr lang="en-US" sz="1600" b="1">
                <a:solidFill>
                  <a:schemeClr val="bg1"/>
                </a:solidFill>
              </a:rPr>
              <a:t>by the earth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59538" y="4740275"/>
            <a:ext cx="1389062" cy="600075"/>
          </a:xfrm>
          <a:prstGeom prst="rect">
            <a:avLst/>
          </a:prstGeom>
          <a:solidFill>
            <a:srgbClr val="3399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Greenhouse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effect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962400" y="2057400"/>
            <a:ext cx="1411288" cy="600075"/>
          </a:xfrm>
          <a:prstGeom prst="rect">
            <a:avLst/>
          </a:prstGeom>
          <a:solidFill>
            <a:srgbClr val="3366FF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Reflected by</a:t>
            </a:r>
          </a:p>
          <a:p>
            <a:r>
              <a:rPr lang="en-US" sz="1600" b="1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6781800" y="2362200"/>
            <a:ext cx="1355725" cy="844550"/>
          </a:xfrm>
          <a:prstGeom prst="rect">
            <a:avLst/>
          </a:prstGeom>
          <a:solidFill>
            <a:srgbClr val="3366FF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Radiated by</a:t>
            </a:r>
          </a:p>
          <a:p>
            <a:r>
              <a:rPr lang="en-US" sz="1600" b="1">
                <a:solidFill>
                  <a:schemeClr val="bg1"/>
                </a:solidFill>
              </a:rPr>
              <a:t>atmosphere</a:t>
            </a:r>
          </a:p>
          <a:p>
            <a:r>
              <a:rPr lang="en-US" sz="1600" b="1">
                <a:solidFill>
                  <a:schemeClr val="bg1"/>
                </a:solidFill>
              </a:rPr>
              <a:t>as heat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181600" y="4298950"/>
            <a:ext cx="62388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Heat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962400" y="3733800"/>
            <a:ext cx="14255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Troposphere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0800" y="304800"/>
            <a:ext cx="3134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Click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here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2819400" y="990600"/>
            <a:ext cx="2057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Balan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661</Words>
  <Application>Microsoft Office PowerPoint</Application>
  <PresentationFormat>On-screen Show (4:3)</PresentationFormat>
  <Paragraphs>202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Transfer at the Surface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Describe Each Atmospheric Layer</vt:lpstr>
      <vt:lpstr>PowerPoint Presentation</vt:lpstr>
      <vt:lpstr>Earth’s Energy Budget</vt:lpstr>
    </vt:vector>
  </TitlesOfParts>
  <Company>dcsb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Jill M. Hansen</cp:lastModifiedBy>
  <cp:revision>35</cp:revision>
  <dcterms:created xsi:type="dcterms:W3CDTF">2013-06-13T00:47:10Z</dcterms:created>
  <dcterms:modified xsi:type="dcterms:W3CDTF">2015-01-26T18:11:42Z</dcterms:modified>
</cp:coreProperties>
</file>