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12" r:id="rId3"/>
    <p:sldId id="277" r:id="rId4"/>
    <p:sldId id="260" r:id="rId5"/>
    <p:sldId id="294" r:id="rId6"/>
    <p:sldId id="258" r:id="rId7"/>
    <p:sldId id="263" r:id="rId8"/>
    <p:sldId id="292" r:id="rId9"/>
    <p:sldId id="293" r:id="rId10"/>
    <p:sldId id="295" r:id="rId11"/>
    <p:sldId id="296" r:id="rId12"/>
    <p:sldId id="265" r:id="rId13"/>
    <p:sldId id="266" r:id="rId14"/>
    <p:sldId id="268" r:id="rId15"/>
    <p:sldId id="269" r:id="rId16"/>
    <p:sldId id="270" r:id="rId17"/>
    <p:sldId id="271" r:id="rId18"/>
    <p:sldId id="272" r:id="rId19"/>
    <p:sldId id="273" r:id="rId20"/>
    <p:sldId id="276" r:id="rId21"/>
    <p:sldId id="297" r:id="rId22"/>
    <p:sldId id="298" r:id="rId23"/>
    <p:sldId id="278" r:id="rId24"/>
    <p:sldId id="279" r:id="rId25"/>
    <p:sldId id="289" r:id="rId26"/>
    <p:sldId id="288" r:id="rId27"/>
    <p:sldId id="287" r:id="rId28"/>
    <p:sldId id="281" r:id="rId29"/>
    <p:sldId id="280" r:id="rId30"/>
    <p:sldId id="286" r:id="rId31"/>
    <p:sldId id="299" r:id="rId32"/>
    <p:sldId id="300" r:id="rId33"/>
    <p:sldId id="283" r:id="rId34"/>
    <p:sldId id="284" r:id="rId35"/>
    <p:sldId id="282" r:id="rId36"/>
    <p:sldId id="301" r:id="rId37"/>
    <p:sldId id="302" r:id="rId38"/>
    <p:sldId id="313" r:id="rId39"/>
    <p:sldId id="314" r:id="rId40"/>
    <p:sldId id="315" r:id="rId41"/>
    <p:sldId id="316" r:id="rId42"/>
    <p:sldId id="303" r:id="rId43"/>
    <p:sldId id="304" r:id="rId44"/>
    <p:sldId id="305" r:id="rId45"/>
    <p:sldId id="306" r:id="rId46"/>
    <p:sldId id="307" r:id="rId47"/>
    <p:sldId id="308" r:id="rId48"/>
    <p:sldId id="309" r:id="rId49"/>
    <p:sldId id="310" r:id="rId50"/>
    <p:sldId id="311" r:id="rId51"/>
    <p:sldId id="317" r:id="rId52"/>
    <p:sldId id="318" r:id="rId53"/>
    <p:sldId id="31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63BA2-48E9-48D5-9C3F-B4FA0375D1FF}"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2C4B5-3099-4444-B63A-D2A7C4A916B8}" type="slidenum">
              <a:rPr lang="en-US" smtClean="0"/>
              <a:t>‹#›</a:t>
            </a:fld>
            <a:endParaRPr lang="en-US"/>
          </a:p>
        </p:txBody>
      </p:sp>
    </p:spTree>
    <p:extLst>
      <p:ext uri="{BB962C8B-B14F-4D97-AF65-F5344CB8AC3E}">
        <p14:creationId xmlns:p14="http://schemas.microsoft.com/office/powerpoint/2010/main" val="88470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smtClean="0">
                <a:solidFill>
                  <a:srgbClr val="000000"/>
                </a:solidFill>
                <a:ea typeface="ＭＳ Ｐゴシック" pitchFamily="84" charset="-128"/>
                <a:cs typeface="Arial" charset="0"/>
              </a:rPr>
              <a:t>Figure 7.4</a:t>
            </a:r>
          </a:p>
          <a:p>
            <a:r>
              <a:rPr lang="el-GR" smtClean="0">
                <a:solidFill>
                  <a:srgbClr val="000000"/>
                </a:solidFill>
                <a:ea typeface="ＭＳ Ｐゴシック" pitchFamily="84" charset="-128"/>
                <a:cs typeface="Arial" charset="0"/>
              </a:rPr>
              <a:t>Energy transfer by convection in the atmosphere. </a:t>
            </a:r>
            <a:r>
              <a:rPr lang="el-GR" i="1" smtClean="0">
                <a:solidFill>
                  <a:srgbClr val="000000"/>
                </a:solidFill>
                <a:ea typeface="ＭＳ Ｐゴシック" pitchFamily="84" charset="-128"/>
                <a:cs typeface="Arial" charset="0"/>
              </a:rPr>
              <a:t>Convection </a:t>
            </a:r>
            <a:r>
              <a:rPr lang="el-GR" smtClean="0">
                <a:solidFill>
                  <a:srgbClr val="000000"/>
                </a:solidFill>
                <a:ea typeface="ＭＳ Ｐゴシック" pitchFamily="84" charset="-128"/>
                <a:cs typeface="Arial" charset="0"/>
              </a:rPr>
              <a:t>occurs when hot and wet warm air rises, cools, and releases heat and moisture as precipitation (right side). Then the denser cool, dry air sinks, gets warmer, and picks up moisture as it flows across the earth’s surface to begin the cycle again.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smtClean="0">
                <a:solidFill>
                  <a:srgbClr val="000000"/>
                </a:solidFill>
                <a:ea typeface="ＭＳ Ｐゴシック" pitchFamily="84" charset="-128"/>
                <a:cs typeface="Arial" charset="0"/>
              </a:rPr>
              <a:t>Figure 7.3</a:t>
            </a:r>
          </a:p>
          <a:p>
            <a:r>
              <a:rPr lang="el-GR" i="1" smtClean="0">
                <a:solidFill>
                  <a:srgbClr val="000000"/>
                </a:solidFill>
                <a:ea typeface="ＭＳ Ｐゴシック" pitchFamily="84" charset="-128"/>
                <a:cs typeface="Arial" charset="0"/>
              </a:rPr>
              <a:t>Global air circulation. </a:t>
            </a:r>
            <a:r>
              <a:rPr lang="el-GR" smtClean="0">
                <a:solidFill>
                  <a:srgbClr val="000000"/>
                </a:solidFill>
                <a:ea typeface="ＭＳ Ｐゴシック" pitchFamily="84" charset="-128"/>
                <a:cs typeface="Arial" charset="0"/>
              </a:rPr>
              <a:t>The largest input of solar energy occurs at the equator. As this air is heated it rises and moves toward the poles. However, the earth’s rotation deflects the movement of the air over different parts of the earth. This creates global patterns of prevailing winds that help distribute heat and moisture in the atmosphere.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1670C-CA70-4C2A-B963-2F8B5F6187E7}" type="slidenum">
              <a:rPr lang="en-US" altLang="en-US"/>
              <a:pPr/>
              <a:t>51</a:t>
            </a:fld>
            <a:endParaRPr lang="en-US" altLang="en-US"/>
          </a:p>
        </p:txBody>
      </p:sp>
      <p:sp>
        <p:nvSpPr>
          <p:cNvPr id="137218" name="Rectangle 2"/>
          <p:cNvSpPr>
            <a:spLocks noRo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EFA5A-9533-421C-9A58-E1D65166B001}" type="slidenum">
              <a:rPr lang="en-US" altLang="en-US"/>
              <a:pPr/>
              <a:t>52</a:t>
            </a:fld>
            <a:endParaRPr lang="en-US" altLang="en-US"/>
          </a:p>
        </p:txBody>
      </p:sp>
      <p:sp>
        <p:nvSpPr>
          <p:cNvPr id="139266" name="Rectangle 2"/>
          <p:cNvSpPr>
            <a:spLocks noRo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FD287-3894-404C-A1EB-85E383FC5EB2}" type="slidenum">
              <a:rPr lang="en-US" altLang="en-US"/>
              <a:pPr/>
              <a:t>53</a:t>
            </a:fld>
            <a:endParaRPr lang="en-US" altLang="en-US"/>
          </a:p>
        </p:txBody>
      </p:sp>
      <p:sp>
        <p:nvSpPr>
          <p:cNvPr id="141314" name="Rectangle 2"/>
          <p:cNvSpPr>
            <a:spLocks noRo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98562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25986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02822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3800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8EB6F-185C-5E43-8574-6E63ECB92C5B}"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304845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8EB6F-185C-5E43-8574-6E63ECB92C5B}"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4667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8EB6F-185C-5E43-8574-6E63ECB92C5B}"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7978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8EB6F-185C-5E43-8574-6E63ECB92C5B}"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327392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8EB6F-185C-5E43-8574-6E63ECB92C5B}"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04769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8EB6F-185C-5E43-8574-6E63ECB92C5B}"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14401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8EB6F-185C-5E43-8574-6E63ECB92C5B}"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98438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8EB6F-185C-5E43-8574-6E63ECB92C5B}" type="datetimeFigureOut">
              <a:rPr lang="en-US" smtClean="0"/>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91B46-D877-AF4C-9415-3934A1CB95BC}" type="slidenum">
              <a:rPr lang="en-US" smtClean="0"/>
              <a:t>‹#›</a:t>
            </a:fld>
            <a:endParaRPr lang="en-US"/>
          </a:p>
        </p:txBody>
      </p:sp>
    </p:spTree>
    <p:extLst>
      <p:ext uri="{BB962C8B-B14F-4D97-AF65-F5344CB8AC3E}">
        <p14:creationId xmlns:p14="http://schemas.microsoft.com/office/powerpoint/2010/main" val="3480642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i2mec3vgeaI" TargetMode="External"/><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ps.prenhall.com/esm_lutgens_atmosphere_10/48/12402/3174913.cw/index.html"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file:///\\lcsd.local\0311\Home\Teachers\melissaak\My%20Documents\Earth%20Processes\Factors%20that%20affect%20weather%20foldable%20p7.nb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55737" cy="6858001"/>
          </a:xfrm>
          <a:prstGeom prst="rect">
            <a:avLst/>
          </a:prstGeom>
        </p:spPr>
      </p:pic>
      <p:sp>
        <p:nvSpPr>
          <p:cNvPr id="5" name="TextBox 4"/>
          <p:cNvSpPr txBox="1"/>
          <p:nvPr/>
        </p:nvSpPr>
        <p:spPr>
          <a:xfrm>
            <a:off x="2744992" y="40974"/>
            <a:ext cx="3230722"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ATMOSPHERE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011297" y="851295"/>
            <a:ext cx="2464938" cy="58477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OBJECTIVE  2</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635036" y="1720902"/>
            <a:ext cx="7750840" cy="206210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THE PATTERN OF AIR MOVEMENT</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THE TROPOSPHERE AND HOW DOES IT</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INFLUENCE REGIONAL CLIMATES AND</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LOCAL WEATHER?</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798916" y="4732481"/>
            <a:ext cx="6623528" cy="107721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METHODS ARE EMPLOYED TO</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FORECAST WEATHER PATTERNS.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717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Interrelation Between Water Cycle &amp; the Atmosphere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Cloud condensation nuclei</a:t>
            </a:r>
          </a:p>
          <a:p>
            <a:pPr lvl="1"/>
            <a:r>
              <a:rPr lang="en-US" dirty="0" smtClean="0"/>
              <a:t>Natural: Dust storms, volcanic eruptions, pollen, sea salt, respiration, combustion particles (fire)</a:t>
            </a:r>
          </a:p>
          <a:p>
            <a:pPr lvl="1"/>
            <a:r>
              <a:rPr lang="en-US" dirty="0" smtClean="0"/>
              <a:t>Anthropogenic: combustion particles</a:t>
            </a:r>
          </a:p>
          <a:p>
            <a:r>
              <a:rPr lang="en-US" dirty="0" smtClean="0"/>
              <a:t>Clouds (water vapor) absorb infrared radiation</a:t>
            </a:r>
          </a:p>
          <a:p>
            <a:r>
              <a:rPr lang="en-US" dirty="0" smtClean="0"/>
              <a:t>Thick clouds reflect solar radiation (</a:t>
            </a:r>
            <a:r>
              <a:rPr lang="en-US" dirty="0" err="1" smtClean="0"/>
              <a:t>albedo</a:t>
            </a:r>
            <a:r>
              <a:rPr lang="en-US" dirty="0" smtClean="0"/>
              <a:t>)</a:t>
            </a:r>
          </a:p>
          <a:p>
            <a:r>
              <a:rPr lang="en-US" dirty="0" smtClean="0"/>
              <a:t>Evaporation cools surfaces (latent heat of vaporization) heat is absorbed by water molecules</a:t>
            </a:r>
          </a:p>
          <a:p>
            <a:r>
              <a:rPr lang="en-US" dirty="0" smtClean="0"/>
              <a:t>Latent heat of condensation</a:t>
            </a:r>
          </a:p>
        </p:txBody>
      </p:sp>
    </p:spTree>
    <p:extLst>
      <p:ext uri="{BB962C8B-B14F-4D97-AF65-F5344CB8AC3E}">
        <p14:creationId xmlns:p14="http://schemas.microsoft.com/office/powerpoint/2010/main" val="169922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&amp; Precipitation Formation</a:t>
            </a:r>
            <a:endParaRPr lang="en-US" dirty="0"/>
          </a:p>
        </p:txBody>
      </p:sp>
      <p:pic>
        <p:nvPicPr>
          <p:cNvPr id="7" name="Content Placeholder 6" descr="adiabatic.jpg"/>
          <p:cNvPicPr>
            <a:picLocks noGrp="1" noChangeAspect="1"/>
          </p:cNvPicPr>
          <p:nvPr>
            <p:ph sz="half" idx="1"/>
          </p:nvPr>
        </p:nvPicPr>
        <p:blipFill>
          <a:blip r:embed="rId2" cstate="print"/>
          <a:stretch>
            <a:fillRect/>
          </a:stretch>
        </p:blipFill>
        <p:spPr>
          <a:xfrm>
            <a:off x="304800" y="1524000"/>
            <a:ext cx="2940050" cy="3365500"/>
          </a:xfrm>
        </p:spPr>
      </p:pic>
      <p:pic>
        <p:nvPicPr>
          <p:cNvPr id="6" name="Content Placeholder 5" descr="adiabatic cooling.jpg"/>
          <p:cNvPicPr>
            <a:picLocks noGrp="1" noChangeAspect="1"/>
          </p:cNvPicPr>
          <p:nvPr>
            <p:ph sz="half" idx="2"/>
          </p:nvPr>
        </p:nvPicPr>
        <p:blipFill>
          <a:blip r:embed="rId3" cstate="print"/>
          <a:stretch>
            <a:fillRect/>
          </a:stretch>
        </p:blipFill>
        <p:spPr>
          <a:xfrm>
            <a:off x="4038599" y="1219200"/>
            <a:ext cx="5105401" cy="3795946"/>
          </a:xfrm>
        </p:spPr>
      </p:pic>
      <p:sp>
        <p:nvSpPr>
          <p:cNvPr id="8" name="TextBox 7"/>
          <p:cNvSpPr txBox="1"/>
          <p:nvPr/>
        </p:nvSpPr>
        <p:spPr>
          <a:xfrm>
            <a:off x="228600" y="5410200"/>
            <a:ext cx="6705600" cy="830997"/>
          </a:xfrm>
          <a:prstGeom prst="rect">
            <a:avLst/>
          </a:prstGeom>
          <a:noFill/>
        </p:spPr>
        <p:txBody>
          <a:bodyPr wrap="square" rtlCol="0">
            <a:spAutoFit/>
          </a:bodyPr>
          <a:lstStyle/>
          <a:p>
            <a:r>
              <a:rPr lang="en-US" sz="2400" dirty="0" smtClean="0">
                <a:latin typeface="Arial Black" pitchFamily="34" charset="0"/>
              </a:rPr>
              <a:t>Adiabatic temperature changes – </a:t>
            </a:r>
            <a:r>
              <a:rPr lang="en-US" sz="2400" dirty="0" smtClean="0">
                <a:latin typeface="Arial" pitchFamily="34" charset="0"/>
                <a:cs typeface="Arial" pitchFamily="34" charset="0"/>
              </a:rPr>
              <a:t>expands – cools; compresses - warms</a:t>
            </a:r>
            <a:endParaRPr lang="en-US" sz="2400" dirty="0">
              <a:latin typeface="Arial Black" pitchFamily="34" charset="0"/>
            </a:endParaRPr>
          </a:p>
        </p:txBody>
      </p:sp>
      <p:sp>
        <p:nvSpPr>
          <p:cNvPr id="9" name="Rectangle 8"/>
          <p:cNvSpPr/>
          <p:nvPr/>
        </p:nvSpPr>
        <p:spPr>
          <a:xfrm rot="20638653">
            <a:off x="6188045" y="5262667"/>
            <a:ext cx="1821653" cy="923330"/>
          </a:xfrm>
          <a:prstGeom prst="rect">
            <a:avLst/>
          </a:prstGeom>
          <a:noFill/>
          <a:effectLst>
            <a:innerShdw blurRad="114300">
              <a:prstClr val="black"/>
            </a:inn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4" name="Group 13"/>
          <p:cNvGrpSpPr/>
          <p:nvPr/>
        </p:nvGrpSpPr>
        <p:grpSpPr>
          <a:xfrm>
            <a:off x="3505200" y="1143000"/>
            <a:ext cx="1600200" cy="1752600"/>
            <a:chOff x="3505200" y="1143000"/>
            <a:chExt cx="1600200" cy="1752600"/>
          </a:xfrm>
        </p:grpSpPr>
        <p:sp>
          <p:nvSpPr>
            <p:cNvPr id="10" name="Rectangle 9"/>
            <p:cNvSpPr/>
            <p:nvPr/>
          </p:nvSpPr>
          <p:spPr>
            <a:xfrm>
              <a:off x="3505200" y="1143000"/>
              <a:ext cx="128548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Dew point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2" name="Straight Arrow Connector 11"/>
            <p:cNvCxnSpPr/>
            <p:nvPr/>
          </p:nvCxnSpPr>
          <p:spPr>
            <a:xfrm rot="16200000" flipH="1">
              <a:off x="3886200" y="1676400"/>
              <a:ext cx="14478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570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climat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696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gre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9800" cy="6858001"/>
          </a:xfrm>
          <a:prstGeom prst="rect">
            <a:avLst/>
          </a:prstGeom>
        </p:spPr>
      </p:pic>
    </p:spTree>
    <p:extLst>
      <p:ext uri="{BB962C8B-B14F-4D97-AF65-F5344CB8AC3E}">
        <p14:creationId xmlns:p14="http://schemas.microsoft.com/office/powerpoint/2010/main" val="155782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quatori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9997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opic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33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29358" y="717043"/>
            <a:ext cx="1433606" cy="584776"/>
          </a:xfrm>
          <a:prstGeom prst="rect">
            <a:avLst/>
          </a:prstGeom>
          <a:noFill/>
        </p:spPr>
        <p:txBody>
          <a:bodyPr wrap="none" rtlCol="0">
            <a:spAutoFit/>
          </a:bodyPr>
          <a:lstStyle/>
          <a:p>
            <a:r>
              <a:rPr lang="en-US" sz="3200" b="1" dirty="0" smtClean="0"/>
              <a:t>deserts</a:t>
            </a:r>
            <a:endParaRPr lang="en-US" sz="3200" b="1" dirty="0"/>
          </a:p>
        </p:txBody>
      </p:sp>
    </p:spTree>
    <p:extLst>
      <p:ext uri="{BB962C8B-B14F-4D97-AF65-F5344CB8AC3E}">
        <p14:creationId xmlns:p14="http://schemas.microsoft.com/office/powerpoint/2010/main" val="188628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annabiom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 y="0"/>
            <a:ext cx="9123660" cy="6858000"/>
          </a:xfrm>
          <a:prstGeom prst="rect">
            <a:avLst/>
          </a:prstGeom>
        </p:spPr>
      </p:pic>
    </p:spTree>
    <p:extLst>
      <p:ext uri="{BB962C8B-B14F-4D97-AF65-F5344CB8AC3E}">
        <p14:creationId xmlns:p14="http://schemas.microsoft.com/office/powerpoint/2010/main" val="373415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Koppen_classification_worldmap_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8" y="1"/>
            <a:ext cx="9077842" cy="6858000"/>
          </a:xfrm>
          <a:prstGeom prst="rect">
            <a:avLst/>
          </a:prstGeom>
        </p:spPr>
      </p:pic>
      <p:sp>
        <p:nvSpPr>
          <p:cNvPr id="3" name="TextBox 2"/>
          <p:cNvSpPr txBox="1"/>
          <p:nvPr/>
        </p:nvSpPr>
        <p:spPr>
          <a:xfrm>
            <a:off x="2622082" y="798990"/>
            <a:ext cx="4489730" cy="584776"/>
          </a:xfrm>
          <a:prstGeom prst="rect">
            <a:avLst/>
          </a:prstGeom>
          <a:noFill/>
        </p:spPr>
        <p:txBody>
          <a:bodyPr wrap="none" rtlCol="0">
            <a:spAutoFit/>
          </a:bodyPr>
          <a:lstStyle/>
          <a:p>
            <a:r>
              <a:rPr lang="en-US" sz="3200" b="1" smtClean="0"/>
              <a:t>Warm temperate </a:t>
            </a:r>
            <a:r>
              <a:rPr lang="en-US" sz="3200" b="1" dirty="0" smtClean="0"/>
              <a:t>climate</a:t>
            </a:r>
            <a:endParaRPr lang="en-US" sz="3200" b="1" dirty="0"/>
          </a:p>
        </p:txBody>
      </p:sp>
    </p:spTree>
    <p:extLst>
      <p:ext uri="{BB962C8B-B14F-4D97-AF65-F5344CB8AC3E}">
        <p14:creationId xmlns:p14="http://schemas.microsoft.com/office/powerpoint/2010/main" val="14143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px-Tai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91590" cy="6858000"/>
          </a:xfrm>
          <a:prstGeom prst="rect">
            <a:avLst/>
          </a:prstGeom>
        </p:spPr>
      </p:pic>
      <p:sp>
        <p:nvSpPr>
          <p:cNvPr id="3" name="TextBox 2"/>
          <p:cNvSpPr txBox="1"/>
          <p:nvPr/>
        </p:nvSpPr>
        <p:spPr>
          <a:xfrm>
            <a:off x="2601597" y="2519892"/>
            <a:ext cx="2040543" cy="584776"/>
          </a:xfrm>
          <a:prstGeom prst="rect">
            <a:avLst/>
          </a:prstGeom>
          <a:noFill/>
        </p:spPr>
        <p:txBody>
          <a:bodyPr wrap="none" rtlCol="0">
            <a:spAutoFit/>
          </a:bodyPr>
          <a:lstStyle/>
          <a:p>
            <a:r>
              <a:rPr lang="en-US" sz="3200" b="1" dirty="0" smtClean="0"/>
              <a:t>Sub-</a:t>
            </a:r>
            <a:r>
              <a:rPr lang="en-US" sz="3200" b="1" dirty="0" err="1" smtClean="0"/>
              <a:t>arctics</a:t>
            </a:r>
            <a:endParaRPr lang="en-US" sz="3200" b="1" dirty="0"/>
          </a:p>
        </p:txBody>
      </p:sp>
    </p:spTree>
    <p:extLst>
      <p:ext uri="{BB962C8B-B14F-4D97-AF65-F5344CB8AC3E}">
        <p14:creationId xmlns:p14="http://schemas.microsoft.com/office/powerpoint/2010/main" val="21724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Troposphere’s Pattern of Air Movement &amp; Its Influence on Regional Climates &amp; Local Weather</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Difference between climate &amp; weather</a:t>
            </a:r>
          </a:p>
          <a:p>
            <a:r>
              <a:rPr lang="en-US" dirty="0" smtClean="0"/>
              <a:t>Factors that influence weather</a:t>
            </a:r>
          </a:p>
          <a:p>
            <a:r>
              <a:rPr lang="en-US" dirty="0" smtClean="0"/>
              <a:t>Global insolation</a:t>
            </a:r>
          </a:p>
          <a:p>
            <a:r>
              <a:rPr lang="en-US" dirty="0" smtClean="0"/>
              <a:t>High &amp; low pressure</a:t>
            </a:r>
          </a:p>
          <a:p>
            <a:r>
              <a:rPr lang="en-US" dirty="0" smtClean="0"/>
              <a:t>Global &amp; local wind systems</a:t>
            </a:r>
          </a:p>
          <a:p>
            <a:r>
              <a:rPr lang="en-US" dirty="0" smtClean="0"/>
              <a:t>Effect of land, relief &amp; ocean currents</a:t>
            </a:r>
          </a:p>
          <a:p>
            <a:r>
              <a:rPr lang="en-US" dirty="0" smtClean="0"/>
              <a:t>Formation &amp; characteristics of anticyclones, temperate frontal depressions, and tropical cyclones</a:t>
            </a:r>
          </a:p>
          <a:p>
            <a:r>
              <a:rPr lang="en-US" dirty="0" smtClean="0"/>
              <a:t>Weather forecasting</a:t>
            </a:r>
          </a:p>
        </p:txBody>
      </p:sp>
    </p:spTree>
    <p:extLst>
      <p:ext uri="{BB962C8B-B14F-4D97-AF65-F5344CB8AC3E}">
        <p14:creationId xmlns:p14="http://schemas.microsoft.com/office/powerpoint/2010/main" val="2912326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2_formation_of_a_cyclone_2D_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04949" y="183406"/>
            <a:ext cx="8516981" cy="2646878"/>
          </a:xfrm>
          <a:prstGeom prst="rect">
            <a:avLst/>
          </a:prstGeom>
          <a:noFill/>
        </p:spPr>
        <p:txBody>
          <a:bodyPr wrap="square" rtlCol="0">
            <a:spAutoFit/>
          </a:bodyPr>
          <a:lstStyle/>
          <a:p>
            <a:r>
              <a:rPr lang="en-US" sz="2400" b="1" dirty="0" smtClean="0">
                <a:solidFill>
                  <a:srgbClr val="FF0000"/>
                </a:solidFill>
              </a:rPr>
              <a:t>A</a:t>
            </a:r>
            <a:r>
              <a:rPr lang="en-US" sz="2400" b="1" dirty="0" smtClean="0"/>
              <a:t> </a:t>
            </a:r>
            <a:r>
              <a:rPr lang="en-US" sz="2400" b="1" u="sng" dirty="0">
                <a:solidFill>
                  <a:srgbClr val="FF0000"/>
                </a:solidFill>
              </a:rPr>
              <a:t>frontal depression </a:t>
            </a:r>
            <a:r>
              <a:rPr lang="en-US" sz="2400" b="1" dirty="0">
                <a:solidFill>
                  <a:srgbClr val="FF0000"/>
                </a:solidFill>
              </a:rPr>
              <a:t>is a low pressure </a:t>
            </a:r>
            <a:r>
              <a:rPr lang="en-US" sz="2400" b="1" dirty="0" err="1">
                <a:solidFill>
                  <a:srgbClr val="FF0000"/>
                </a:solidFill>
              </a:rPr>
              <a:t>centre</a:t>
            </a:r>
            <a:r>
              <a:rPr lang="en-US" sz="2400" b="1" dirty="0">
                <a:solidFill>
                  <a:srgbClr val="FF0000"/>
                </a:solidFill>
              </a:rPr>
              <a:t> with two frontal </a:t>
            </a:r>
            <a:r>
              <a:rPr lang="en-US" sz="2400" b="1" dirty="0" err="1">
                <a:solidFill>
                  <a:srgbClr val="FF0000"/>
                </a:solidFill>
              </a:rPr>
              <a:t>sur</a:t>
            </a:r>
            <a:r>
              <a:rPr lang="en-US" sz="2400" b="1" dirty="0">
                <a:solidFill>
                  <a:srgbClr val="FF0000"/>
                </a:solidFill>
              </a:rPr>
              <a:t>- faces, a cold frontal surface to the left and a warm frontal surface to the right (in the northern hemisphere). Between the two frontal surfaces lies the warm sector, which is an air flow of tropical air masses. To the left and right of the frontal surfaces there is an air flow of cold polar air masses.</a:t>
            </a:r>
            <a:r>
              <a:rPr lang="en-US" sz="2800" b="1" dirty="0">
                <a:solidFill>
                  <a:srgbClr val="FF0000"/>
                </a:solidFill>
              </a:rPr>
              <a:t> </a:t>
            </a:r>
          </a:p>
          <a:p>
            <a:endParaRPr lang="en-US" b="1" dirty="0"/>
          </a:p>
        </p:txBody>
      </p:sp>
    </p:spTree>
    <p:extLst>
      <p:ext uri="{BB962C8B-B14F-4D97-AF65-F5344CB8AC3E}">
        <p14:creationId xmlns:p14="http://schemas.microsoft.com/office/powerpoint/2010/main" val="40392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FIG04_015"/>
          <p:cNvPicPr>
            <a:picLocks noChangeAspect="1" noChangeArrowheads="1"/>
          </p:cNvPicPr>
          <p:nvPr/>
        </p:nvPicPr>
        <p:blipFill>
          <a:blip r:embed="rId2" cstate="print"/>
          <a:srcRect/>
          <a:stretch>
            <a:fillRect/>
          </a:stretch>
        </p:blipFill>
        <p:spPr bwMode="auto">
          <a:xfrm>
            <a:off x="381000" y="1524000"/>
            <a:ext cx="7620000" cy="4953000"/>
          </a:xfrm>
          <a:prstGeom prst="rect">
            <a:avLst/>
          </a:prstGeom>
          <a:noFill/>
        </p:spPr>
      </p:pic>
      <p:pic>
        <p:nvPicPr>
          <p:cNvPr id="11" name="Content Placeholder 10" descr="front symbols.jpg"/>
          <p:cNvPicPr>
            <a:picLocks noGrp="1" noChangeAspect="1"/>
          </p:cNvPicPr>
          <p:nvPr>
            <p:ph idx="1"/>
          </p:nvPr>
        </p:nvPicPr>
        <p:blipFill>
          <a:blip r:embed="rId3" cstate="print"/>
          <a:stretch>
            <a:fillRect/>
          </a:stretch>
        </p:blipFill>
        <p:spPr>
          <a:xfrm>
            <a:off x="7518972" y="457201"/>
            <a:ext cx="1177353" cy="2209800"/>
          </a:xfrm>
        </p:spPr>
      </p:pic>
      <p:grpSp>
        <p:nvGrpSpPr>
          <p:cNvPr id="9" name="Group 8"/>
          <p:cNvGrpSpPr/>
          <p:nvPr/>
        </p:nvGrpSpPr>
        <p:grpSpPr>
          <a:xfrm>
            <a:off x="0" y="1752600"/>
            <a:ext cx="1676400" cy="919162"/>
            <a:chOff x="152400" y="1201738"/>
            <a:chExt cx="1676400" cy="919162"/>
          </a:xfrm>
        </p:grpSpPr>
        <p:sp>
          <p:nvSpPr>
            <p:cNvPr id="18438" name="Text Box 6"/>
            <p:cNvSpPr txBox="1">
              <a:spLocks noChangeArrowheads="1"/>
            </p:cNvSpPr>
            <p:nvPr/>
          </p:nvSpPr>
          <p:spPr bwMode="auto">
            <a:xfrm>
              <a:off x="152400" y="1201738"/>
              <a:ext cx="1676400" cy="36671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Windward side</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37" name="Line 5"/>
            <p:cNvSpPr>
              <a:spLocks noChangeShapeType="1"/>
            </p:cNvSpPr>
            <p:nvPr/>
          </p:nvSpPr>
          <p:spPr bwMode="auto">
            <a:xfrm>
              <a:off x="609600" y="1582738"/>
              <a:ext cx="914400" cy="538162"/>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sp>
        <p:nvSpPr>
          <p:cNvPr id="18436" name="Line 4"/>
          <p:cNvSpPr>
            <a:spLocks noChangeShapeType="1"/>
          </p:cNvSpPr>
          <p:nvPr/>
        </p:nvSpPr>
        <p:spPr bwMode="auto">
          <a:xfrm flipH="1">
            <a:off x="3124200" y="2362200"/>
            <a:ext cx="381000" cy="330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18435" name="Text Box 3"/>
          <p:cNvSpPr txBox="1">
            <a:spLocks noChangeArrowheads="1"/>
          </p:cNvSpPr>
          <p:nvPr/>
        </p:nvSpPr>
        <p:spPr bwMode="auto">
          <a:xfrm>
            <a:off x="2667000" y="2057400"/>
            <a:ext cx="1485900" cy="36671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Leeward side</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33" name="Rectangle 1"/>
          <p:cNvSpPr>
            <a:spLocks noChangeArrowheads="1"/>
          </p:cNvSpPr>
          <p:nvPr/>
        </p:nvSpPr>
        <p:spPr bwMode="auto">
          <a:xfrm>
            <a:off x="685800" y="131763"/>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2"/>
                </a:solidFill>
                <a:effectLst/>
                <a:latin typeface="Times New Roman" pitchFamily="18" charset="0"/>
                <a:cs typeface="Times New Roman" pitchFamily="18" charset="0"/>
              </a:rPr>
              <a:t>Four lifting processes</a:t>
            </a:r>
            <a:endParaRPr kumimoji="0" lang="en-US" sz="4400" b="0" i="0" u="none" strike="noStrike" cap="none" normalizeH="0" baseline="0" dirty="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331437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Global &amp; Local Wind Systems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Wind – caused by differences in horizontal air pressure (High to low)</a:t>
            </a:r>
          </a:p>
          <a:p>
            <a:r>
              <a:rPr lang="en-US" dirty="0" smtClean="0"/>
              <a:t>Uneven heating of earth’s surface creates pressure differences</a:t>
            </a:r>
          </a:p>
          <a:p>
            <a:pPr lvl="1"/>
            <a:r>
              <a:rPr lang="en-US" dirty="0" smtClean="0"/>
              <a:t>Solar energy basis of wind energy</a:t>
            </a:r>
          </a:p>
          <a:p>
            <a:r>
              <a:rPr lang="en-US" dirty="0" smtClean="0"/>
              <a:t>Wind controlled by </a:t>
            </a:r>
          </a:p>
          <a:p>
            <a:pPr lvl="1"/>
            <a:r>
              <a:rPr lang="en-US" dirty="0" smtClean="0"/>
              <a:t>Pressure-gradient force</a:t>
            </a:r>
          </a:p>
          <a:p>
            <a:pPr lvl="1"/>
            <a:r>
              <a:rPr lang="en-US" dirty="0" smtClean="0"/>
              <a:t>Coriolis force</a:t>
            </a:r>
          </a:p>
          <a:p>
            <a:pPr lvl="1"/>
            <a:r>
              <a:rPr lang="en-US" dirty="0" smtClean="0"/>
              <a:t>Friction </a:t>
            </a:r>
            <a:endParaRPr lang="en-US" dirty="0"/>
          </a:p>
        </p:txBody>
      </p:sp>
    </p:spTree>
    <p:extLst>
      <p:ext uri="{BB962C8B-B14F-4D97-AF65-F5344CB8AC3E}">
        <p14:creationId xmlns:p14="http://schemas.microsoft.com/office/powerpoint/2010/main" val="1437967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0px-High_pressure_Area_Sep_08_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39467"/>
          </a:xfrm>
          <a:prstGeom prst="rect">
            <a:avLst/>
          </a:prstGeom>
        </p:spPr>
      </p:pic>
      <p:sp>
        <p:nvSpPr>
          <p:cNvPr id="3" name="TextBox 2"/>
          <p:cNvSpPr txBox="1"/>
          <p:nvPr/>
        </p:nvSpPr>
        <p:spPr>
          <a:xfrm>
            <a:off x="1139208" y="240220"/>
            <a:ext cx="6441510" cy="50167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 </a:t>
            </a:r>
            <a:r>
              <a:rPr lang="en-US" sz="32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anticyclone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(that is, opposite to a cyclone) is a weather phenomenon defined by the United States' National Weather Service's glossary as "[a] large-scale circulation of winds around a central region of high atmospheric pressure, clockwise in the Northern Hemisphere, counterclockwise in the Southern Hemisphere"</a:t>
            </a:r>
          </a:p>
        </p:txBody>
      </p:sp>
    </p:spTree>
    <p:extLst>
      <p:ext uri="{BB962C8B-B14F-4D97-AF65-F5344CB8AC3E}">
        <p14:creationId xmlns:p14="http://schemas.microsoft.com/office/powerpoint/2010/main" val="275645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Hurricane_Isabel_from_I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9366" y="78233"/>
            <a:ext cx="8542737"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cyclone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 a rapidly-rotating storm system characterized by a low-pressure center, strong winds, and a spiral arrangement of thunderstorms that produce heavy rain. </a:t>
            </a:r>
          </a:p>
        </p:txBody>
      </p:sp>
      <p:sp>
        <p:nvSpPr>
          <p:cNvPr id="4" name="TextBox 3"/>
          <p:cNvSpPr txBox="1"/>
          <p:nvPr/>
        </p:nvSpPr>
        <p:spPr>
          <a:xfrm>
            <a:off x="269366" y="2240832"/>
            <a:ext cx="825413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cyclones typically form over large bodies of relatively warm water. They derive their energy from the evaporation of water from the ocean surface</a:t>
            </a:r>
          </a:p>
        </p:txBody>
      </p:sp>
      <p:sp>
        <p:nvSpPr>
          <p:cNvPr id="5" name="TextBox 4"/>
          <p:cNvSpPr txBox="1"/>
          <p:nvPr/>
        </p:nvSpPr>
        <p:spPr>
          <a:xfrm>
            <a:off x="269366" y="4367963"/>
            <a:ext cx="8542737" cy="181588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Depending on its location and strength, a tropical cyclone is referred to by names such as hurricane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 typhoon,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storm, cyclonic storm, tropical depression, and simply cyclone.</a:t>
            </a:r>
          </a:p>
        </p:txBody>
      </p:sp>
    </p:spTree>
    <p:extLst>
      <p:ext uri="{BB962C8B-B14F-4D97-AF65-F5344CB8AC3E}">
        <p14:creationId xmlns:p14="http://schemas.microsoft.com/office/powerpoint/2010/main" val="34078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549729" y="698188"/>
            <a:ext cx="7791001" cy="406265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escribe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usefulness of the data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forecasting future tropical cyclones. Outline two additional sources of information that could be used to make accurate tropical cyclone forecasts. </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467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34"/>
            <a:ext cx="9212828" cy="6851365"/>
          </a:xfrm>
          <a:prstGeom prst="rect">
            <a:avLst/>
          </a:prstGeom>
        </p:spPr>
      </p:pic>
    </p:spTree>
    <p:extLst>
      <p:ext uri="{BB962C8B-B14F-4D97-AF65-F5344CB8AC3E}">
        <p14:creationId xmlns:p14="http://schemas.microsoft.com/office/powerpoint/2010/main" val="223193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396239" y="807024"/>
            <a:ext cx="2406603"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historical data. </a:t>
            </a:r>
          </a:p>
        </p:txBody>
      </p:sp>
      <p:sp>
        <p:nvSpPr>
          <p:cNvPr id="4" name="Rectangle 3"/>
          <p:cNvSpPr/>
          <p:nvPr/>
        </p:nvSpPr>
        <p:spPr>
          <a:xfrm>
            <a:off x="396239" y="1641169"/>
            <a:ext cx="3061104"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ocean temperature </a:t>
            </a:r>
          </a:p>
        </p:txBody>
      </p:sp>
      <p:sp>
        <p:nvSpPr>
          <p:cNvPr id="5" name="Rectangle 4"/>
          <p:cNvSpPr/>
          <p:nvPr/>
        </p:nvSpPr>
        <p:spPr>
          <a:xfrm>
            <a:off x="396239" y="2508317"/>
            <a:ext cx="3771009"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Climatic conditions data </a:t>
            </a:r>
          </a:p>
        </p:txBody>
      </p:sp>
      <p:sp>
        <p:nvSpPr>
          <p:cNvPr id="7" name="Rectangle 6"/>
          <p:cNvSpPr/>
          <p:nvPr/>
        </p:nvSpPr>
        <p:spPr>
          <a:xfrm>
            <a:off x="396239" y="3475167"/>
            <a:ext cx="3175945"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weather forecasting </a:t>
            </a:r>
          </a:p>
        </p:txBody>
      </p:sp>
      <p:sp>
        <p:nvSpPr>
          <p:cNvPr id="8" name="Rectangle 7"/>
          <p:cNvSpPr/>
          <p:nvPr/>
        </p:nvSpPr>
        <p:spPr>
          <a:xfrm>
            <a:off x="3507503" y="1121144"/>
            <a:ext cx="5071070"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radar tracking / satellite imagery </a:t>
            </a:r>
          </a:p>
        </p:txBody>
      </p:sp>
      <p:sp>
        <p:nvSpPr>
          <p:cNvPr id="9" name="Rectangle 8"/>
          <p:cNvSpPr/>
          <p:nvPr/>
        </p:nvSpPr>
        <p:spPr>
          <a:xfrm>
            <a:off x="5259174" y="2156225"/>
            <a:ext cx="3691059" cy="954107"/>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air pressure monitoring </a:t>
            </a:r>
          </a:p>
          <a:p>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1270066" y="5936435"/>
            <a:ext cx="7027209"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sending monitoring equipment into the storm </a:t>
            </a:r>
          </a:p>
        </p:txBody>
      </p:sp>
      <p:sp>
        <p:nvSpPr>
          <p:cNvPr id="11" name="Rectangle 10"/>
          <p:cNvSpPr/>
          <p:nvPr/>
        </p:nvSpPr>
        <p:spPr>
          <a:xfrm>
            <a:off x="55510" y="5173717"/>
            <a:ext cx="5494663"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linking size to likely destructiveness </a:t>
            </a:r>
          </a:p>
        </p:txBody>
      </p:sp>
    </p:spTree>
    <p:extLst>
      <p:ext uri="{BB962C8B-B14F-4D97-AF65-F5344CB8AC3E}">
        <p14:creationId xmlns:p14="http://schemas.microsoft.com/office/powerpoint/2010/main" val="211394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95130" cy="6858001"/>
          </a:xfrm>
          <a:prstGeom prst="rect">
            <a:avLst/>
          </a:prstGeom>
        </p:spPr>
      </p:pic>
      <p:pic>
        <p:nvPicPr>
          <p:cNvPr id="4" name="Picture 3"/>
          <p:cNvPicPr>
            <a:picLocks noChangeAspect="1"/>
          </p:cNvPicPr>
          <p:nvPr/>
        </p:nvPicPr>
        <p:blipFill>
          <a:blip r:embed="rId3"/>
          <a:stretch>
            <a:fillRect/>
          </a:stretch>
        </p:blipFill>
        <p:spPr>
          <a:xfrm>
            <a:off x="-1" y="0"/>
            <a:ext cx="2101273" cy="1313296"/>
          </a:xfrm>
          <a:prstGeom prst="rect">
            <a:avLst/>
          </a:prstGeom>
        </p:spPr>
      </p:pic>
      <p:pic>
        <p:nvPicPr>
          <p:cNvPr id="5" name="Picture 4"/>
          <p:cNvPicPr>
            <a:picLocks noChangeAspect="1"/>
          </p:cNvPicPr>
          <p:nvPr/>
        </p:nvPicPr>
        <p:blipFill>
          <a:blip r:embed="rId4"/>
          <a:stretch>
            <a:fillRect/>
          </a:stretch>
        </p:blipFill>
        <p:spPr>
          <a:xfrm>
            <a:off x="115455" y="2865582"/>
            <a:ext cx="1985818" cy="1241136"/>
          </a:xfrm>
          <a:prstGeom prst="rect">
            <a:avLst/>
          </a:prstGeom>
        </p:spPr>
      </p:pic>
      <p:pic>
        <p:nvPicPr>
          <p:cNvPr id="6" name="Picture 5"/>
          <p:cNvPicPr>
            <a:picLocks noChangeAspect="1"/>
          </p:cNvPicPr>
          <p:nvPr/>
        </p:nvPicPr>
        <p:blipFill>
          <a:blip r:embed="rId5"/>
          <a:stretch>
            <a:fillRect/>
          </a:stretch>
        </p:blipFill>
        <p:spPr>
          <a:xfrm>
            <a:off x="7233111" y="0"/>
            <a:ext cx="1962019" cy="1226262"/>
          </a:xfrm>
          <a:prstGeom prst="rect">
            <a:avLst/>
          </a:prstGeom>
        </p:spPr>
      </p:pic>
      <p:pic>
        <p:nvPicPr>
          <p:cNvPr id="7" name="Picture 6"/>
          <p:cNvPicPr>
            <a:picLocks noChangeAspect="1"/>
          </p:cNvPicPr>
          <p:nvPr/>
        </p:nvPicPr>
        <p:blipFill>
          <a:blip r:embed="rId6"/>
          <a:stretch>
            <a:fillRect/>
          </a:stretch>
        </p:blipFill>
        <p:spPr>
          <a:xfrm>
            <a:off x="6719455" y="2730532"/>
            <a:ext cx="2201898" cy="1376186"/>
          </a:xfrm>
          <a:prstGeom prst="rect">
            <a:avLst/>
          </a:prstGeom>
        </p:spPr>
      </p:pic>
      <p:sp>
        <p:nvSpPr>
          <p:cNvPr id="8" name="Rectangle 7"/>
          <p:cNvSpPr/>
          <p:nvPr/>
        </p:nvSpPr>
        <p:spPr>
          <a:xfrm>
            <a:off x="115455" y="1370753"/>
            <a:ext cx="4572000" cy="923330"/>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stationary front is characterized by no movement of the transition zone between two air masses.</a:t>
            </a:r>
          </a:p>
        </p:txBody>
      </p:sp>
      <p:sp>
        <p:nvSpPr>
          <p:cNvPr id="9" name="Rectangle 8"/>
          <p:cNvSpPr/>
          <p:nvPr/>
        </p:nvSpPr>
        <p:spPr>
          <a:xfrm>
            <a:off x="4623130" y="1203237"/>
            <a:ext cx="4572000" cy="1200329"/>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warm front is warm air displacing cool air diagram. Shallow leading edge warm air must "overrun" cold air--cold air recedes moves slow 10-15 </a:t>
            </a:r>
            <a:r>
              <a:rPr lang="en-US" b="1" u="sng"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knts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417986" y="4814516"/>
            <a:ext cx="2191287" cy="935120"/>
          </a:xfrm>
          <a:prstGeom prst="rect">
            <a:avLst/>
          </a:prstGeom>
        </p:spPr>
        <p:txBody>
          <a:bodyPr wrap="square">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cold front is cold air displacing warm air.</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Rectangle 10"/>
          <p:cNvSpPr/>
          <p:nvPr/>
        </p:nvSpPr>
        <p:spPr>
          <a:xfrm>
            <a:off x="4133272" y="4747355"/>
            <a:ext cx="4572000" cy="1754327"/>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There are two kinds of occluded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fronts:</a:t>
            </a:r>
            <a:endPar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1.Cold </a:t>
            </a:r>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occlusion-cold front catches up with warm front. </a:t>
            </a:r>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2.Warm </a:t>
            </a:r>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occlusion mostly in NW.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Warm or cool air off the ocean</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4550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5776"/>
            <a:ext cx="9144000" cy="5892224"/>
          </a:xfrm>
          <a:prstGeom prst="rect">
            <a:avLst/>
          </a:prstGeom>
        </p:spPr>
      </p:pic>
      <p:sp>
        <p:nvSpPr>
          <p:cNvPr id="3" name="TextBox 2"/>
          <p:cNvSpPr txBox="1"/>
          <p:nvPr/>
        </p:nvSpPr>
        <p:spPr>
          <a:xfrm>
            <a:off x="0" y="217714"/>
            <a:ext cx="8676574" cy="584776"/>
          </a:xfrm>
          <a:prstGeom prst="rect">
            <a:avLst/>
          </a:prstGeom>
          <a:noFill/>
        </p:spPr>
        <p:txBody>
          <a:bodyPr wrap="none" rtlCol="0">
            <a:spAutoFit/>
          </a:bodyPr>
          <a:lstStyle/>
          <a:p>
            <a:r>
              <a:rPr lang="en-US" sz="3200" dirty="0" smtClean="0"/>
              <a:t>AICE QUESTION: 1) INTERPRET THE WEATHER MAP</a:t>
            </a:r>
            <a:endParaRPr lang="en-US" sz="3200" dirty="0"/>
          </a:p>
        </p:txBody>
      </p:sp>
    </p:spTree>
    <p:extLst>
      <p:ext uri="{BB962C8B-B14F-4D97-AF65-F5344CB8AC3E}">
        <p14:creationId xmlns:p14="http://schemas.microsoft.com/office/powerpoint/2010/main" val="366660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ol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75"/>
            <a:ext cx="9144000" cy="6880175"/>
          </a:xfrm>
          <a:prstGeom prst="rect">
            <a:avLst/>
          </a:prstGeom>
        </p:spPr>
      </p:pic>
      <p:sp>
        <p:nvSpPr>
          <p:cNvPr id="3" name="TextBox 2"/>
          <p:cNvSpPr txBox="1"/>
          <p:nvPr/>
        </p:nvSpPr>
        <p:spPr>
          <a:xfrm>
            <a:off x="6264300" y="4032160"/>
            <a:ext cx="2745161" cy="2677656"/>
          </a:xfrm>
          <a:prstGeom prst="rect">
            <a:avLst/>
          </a:prstGeom>
          <a:noFill/>
        </p:spPr>
        <p:txBody>
          <a:bodyPr wrap="square" rtlCol="0">
            <a:spAutoFit/>
          </a:bodyPr>
          <a:lstStyle/>
          <a:p>
            <a:r>
              <a:rPr lang="en-US" sz="2400" b="1" u="sng" dirty="0"/>
              <a:t>Insolation</a:t>
            </a:r>
            <a:r>
              <a:rPr lang="en-US" sz="2400" dirty="0"/>
              <a:t> is a measure of solar radiation energy received on a given surface area and recorded during a given time.</a:t>
            </a:r>
          </a:p>
        </p:txBody>
      </p:sp>
    </p:spTree>
    <p:extLst>
      <p:ext uri="{BB962C8B-B14F-4D97-AF65-F5344CB8AC3E}">
        <p14:creationId xmlns:p14="http://schemas.microsoft.com/office/powerpoint/2010/main" val="5561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0"/>
            <a:ext cx="914400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buAutoNum type="arabicPeriod"/>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Maritime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versus continental climate</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514350" indent="-514350">
              <a:buAutoNum type="arabicPeriod"/>
            </a:pP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Different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thermal properties of land / sea (sea has a higher specific heat capacity). </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Insolation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penetrates deep below water surface, shallow depth on land.</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Mixing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ocean waters moderates winter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temperatures</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5.Presence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warm current in North Atlantic / gulf stream</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role of different air masses.</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7.Cloud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cover over ocean a moderating influence on winter temperatures. </a:t>
            </a:r>
          </a:p>
        </p:txBody>
      </p:sp>
    </p:spTree>
    <p:extLst>
      <p:ext uri="{BB962C8B-B14F-4D97-AF65-F5344CB8AC3E}">
        <p14:creationId xmlns:p14="http://schemas.microsoft.com/office/powerpoint/2010/main" val="37645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fontScale="90000"/>
          </a:bodyPr>
          <a:lstStyle/>
          <a:p>
            <a:pPr algn="r"/>
            <a:r>
              <a:rPr lang="en-US" dirty="0" smtClean="0"/>
              <a:t>High &amp;</a:t>
            </a:r>
            <a:br>
              <a:rPr lang="en-US" dirty="0" smtClean="0"/>
            </a:br>
            <a:r>
              <a:rPr lang="en-US" dirty="0" smtClean="0"/>
              <a:t> Low</a:t>
            </a:r>
            <a:br>
              <a:rPr lang="en-US" dirty="0" smtClean="0"/>
            </a:br>
            <a:r>
              <a:rPr lang="en-US" dirty="0" smtClean="0"/>
              <a:t> Pressure</a:t>
            </a:r>
            <a:endParaRPr lang="en-US" dirty="0"/>
          </a:p>
        </p:txBody>
      </p:sp>
      <p:sp>
        <p:nvSpPr>
          <p:cNvPr id="3" name="Content Placeholder 2"/>
          <p:cNvSpPr>
            <a:spLocks noGrp="1"/>
          </p:cNvSpPr>
          <p:nvPr>
            <p:ph sz="half" idx="1"/>
          </p:nvPr>
        </p:nvSpPr>
        <p:spPr>
          <a:xfrm>
            <a:off x="0" y="3429000"/>
            <a:ext cx="9144000" cy="3581400"/>
          </a:xfrm>
        </p:spPr>
        <p:txBody>
          <a:bodyPr>
            <a:normAutofit/>
          </a:bodyPr>
          <a:lstStyle/>
          <a:p>
            <a:r>
              <a:rPr lang="en-US" dirty="0" smtClean="0"/>
              <a:t>Air pressure – force (Newtons) against a surface due to constant collision of gas molecules.  1 </a:t>
            </a:r>
            <a:r>
              <a:rPr lang="en-US" dirty="0" err="1" smtClean="0"/>
              <a:t>millibar</a:t>
            </a:r>
            <a:r>
              <a:rPr lang="en-US" dirty="0" smtClean="0"/>
              <a:t> = 1000 N.  </a:t>
            </a:r>
          </a:p>
          <a:p>
            <a:r>
              <a:rPr lang="en-US" dirty="0" smtClean="0"/>
              <a:t>Horizontal air pressure compensated to be sea level due to altitudinal differences</a:t>
            </a:r>
          </a:p>
          <a:p>
            <a:r>
              <a:rPr lang="en-US" dirty="0" smtClean="0"/>
              <a:t>Cold air is ______ dense→ ____ pressure: Called _____</a:t>
            </a:r>
          </a:p>
          <a:p>
            <a:r>
              <a:rPr lang="en-US" dirty="0" smtClean="0"/>
              <a:t>Warm air is ______ dense→ ____ pressure: Called ____</a:t>
            </a:r>
          </a:p>
          <a:p>
            <a:r>
              <a:rPr lang="en-US" dirty="0" smtClean="0"/>
              <a:t>Water vapor actually reduces density.  </a:t>
            </a:r>
          </a:p>
          <a:p>
            <a:pPr lvl="1"/>
            <a:endParaRPr lang="en-US" dirty="0" smtClean="0"/>
          </a:p>
          <a:p>
            <a:pPr>
              <a:buNone/>
            </a:pPr>
            <a:endParaRPr lang="en-US" dirty="0"/>
          </a:p>
        </p:txBody>
      </p:sp>
      <p:pic>
        <p:nvPicPr>
          <p:cNvPr id="7" name="Content Placeholder 6" descr="air pressure &amp; density.gif"/>
          <p:cNvPicPr>
            <a:picLocks noGrp="1" noChangeAspect="1"/>
          </p:cNvPicPr>
          <p:nvPr>
            <p:ph sz="half" idx="2"/>
          </p:nvPr>
        </p:nvPicPr>
        <p:blipFill>
          <a:blip r:embed="rId2" cstate="print"/>
          <a:stretch>
            <a:fillRect/>
          </a:stretch>
        </p:blipFill>
        <p:spPr>
          <a:xfrm>
            <a:off x="0" y="0"/>
            <a:ext cx="7162800" cy="3424248"/>
          </a:xfrm>
        </p:spPr>
      </p:pic>
    </p:spTree>
    <p:extLst>
      <p:ext uri="{BB962C8B-B14F-4D97-AF65-F5344CB8AC3E}">
        <p14:creationId xmlns:p14="http://schemas.microsoft.com/office/powerpoint/2010/main" val="1948516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600" dirty="0" smtClean="0"/>
              <a:t>Pressure-gradient force</a:t>
            </a:r>
            <a:r>
              <a:rPr lang="en-US" dirty="0" smtClean="0"/>
              <a:t/>
            </a:r>
            <a:br>
              <a:rPr lang="en-US" dirty="0" smtClean="0"/>
            </a:br>
            <a:endParaRPr lang="en-US" dirty="0"/>
          </a:p>
        </p:txBody>
      </p:sp>
      <p:pic>
        <p:nvPicPr>
          <p:cNvPr id="4" name="Content Placeholder 3" descr="isobars.gif"/>
          <p:cNvPicPr>
            <a:picLocks noGrp="1" noChangeAspect="1"/>
          </p:cNvPicPr>
          <p:nvPr>
            <p:ph sz="half" idx="1"/>
          </p:nvPr>
        </p:nvPicPr>
        <p:blipFill>
          <a:blip r:embed="rId2" cstate="print"/>
          <a:stretch>
            <a:fillRect/>
          </a:stretch>
        </p:blipFill>
        <p:spPr>
          <a:xfrm>
            <a:off x="0" y="2438400"/>
            <a:ext cx="5739740" cy="4419600"/>
          </a:xfrm>
        </p:spPr>
      </p:pic>
      <p:sp>
        <p:nvSpPr>
          <p:cNvPr id="5" name="Content Placeholder 4"/>
          <p:cNvSpPr>
            <a:spLocks noGrp="1"/>
          </p:cNvSpPr>
          <p:nvPr>
            <p:ph sz="half" idx="2"/>
          </p:nvPr>
        </p:nvSpPr>
        <p:spPr>
          <a:xfrm>
            <a:off x="6248400" y="1524000"/>
            <a:ext cx="2438400" cy="4602163"/>
          </a:xfrm>
        </p:spPr>
        <p:txBody>
          <a:bodyPr>
            <a:normAutofit lnSpcReduction="10000"/>
          </a:bodyPr>
          <a:lstStyle/>
          <a:p>
            <a:r>
              <a:rPr lang="en-US" dirty="0" smtClean="0"/>
              <a:t>Isobars</a:t>
            </a:r>
          </a:p>
          <a:p>
            <a:r>
              <a:rPr lang="en-US" dirty="0" smtClean="0"/>
              <a:t>Closely spaced – strong pressure gradient with high wind speeds</a:t>
            </a:r>
          </a:p>
          <a:p>
            <a:r>
              <a:rPr lang="en-US" dirty="0" smtClean="0"/>
              <a:t>High speeds generally around Lows</a:t>
            </a:r>
          </a:p>
          <a:p>
            <a:endParaRPr lang="en-US" dirty="0"/>
          </a:p>
        </p:txBody>
      </p:sp>
      <p:pic>
        <p:nvPicPr>
          <p:cNvPr id="1026" name="Picture 2" descr="http://www.cartoonstock.com/lowres/jmi0205l.jpg"/>
          <p:cNvPicPr>
            <a:picLocks noChangeAspect="1" noChangeArrowheads="1"/>
          </p:cNvPicPr>
          <p:nvPr/>
        </p:nvPicPr>
        <p:blipFill>
          <a:blip r:embed="rId3" cstate="print"/>
          <a:srcRect/>
          <a:stretch>
            <a:fillRect/>
          </a:stretch>
        </p:blipFill>
        <p:spPr bwMode="auto">
          <a:xfrm>
            <a:off x="0" y="0"/>
            <a:ext cx="2084832" cy="2438400"/>
          </a:xfrm>
          <a:prstGeom prst="rect">
            <a:avLst/>
          </a:prstGeom>
          <a:noFill/>
        </p:spPr>
      </p:pic>
      <p:sp>
        <p:nvSpPr>
          <p:cNvPr id="6" name="Action Button: Return 5">
            <a:hlinkClick r:id="" action="ppaction://hlinkshowjump?jump=lastslideviewed" highlightClick="1"/>
          </p:cNvPr>
          <p:cNvSpPr/>
          <p:nvPr/>
        </p:nvSpPr>
        <p:spPr>
          <a:xfrm>
            <a:off x="6553200" y="6248400"/>
            <a:ext cx="990600" cy="609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91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5540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228600"/>
            <a:ext cx="8864600" cy="6388100"/>
          </a:xfrm>
          <a:prstGeom prst="rect">
            <a:avLst/>
          </a:prstGeom>
        </p:spPr>
      </p:pic>
      <p:pic>
        <p:nvPicPr>
          <p:cNvPr id="3" name="Picture 2"/>
          <p:cNvPicPr>
            <a:picLocks noChangeAspect="1"/>
          </p:cNvPicPr>
          <p:nvPr/>
        </p:nvPicPr>
        <p:blipFill>
          <a:blip r:embed="rId3"/>
          <a:stretch>
            <a:fillRect/>
          </a:stretch>
        </p:blipFill>
        <p:spPr>
          <a:xfrm>
            <a:off x="3905794" y="1697083"/>
            <a:ext cx="2977969" cy="2209800"/>
          </a:xfrm>
          <a:prstGeom prst="rect">
            <a:avLst/>
          </a:prstGeom>
        </p:spPr>
      </p:pic>
    </p:spTree>
    <p:extLst>
      <p:ext uri="{BB962C8B-B14F-4D97-AF65-F5344CB8AC3E}">
        <p14:creationId xmlns:p14="http://schemas.microsoft.com/office/powerpoint/2010/main" val="8669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1" cy="6858943"/>
          </a:xfrm>
          <a:prstGeom prst="rect">
            <a:avLst/>
          </a:prstGeom>
        </p:spPr>
      </p:pic>
      <p:sp>
        <p:nvSpPr>
          <p:cNvPr id="3" name="Rectangle 2"/>
          <p:cNvSpPr/>
          <p:nvPr/>
        </p:nvSpPr>
        <p:spPr>
          <a:xfrm>
            <a:off x="2286000" y="3105835"/>
            <a:ext cx="4572000" cy="369332"/>
          </a:xfrm>
          <a:prstGeom prst="rect">
            <a:avLst/>
          </a:prstGeom>
        </p:spPr>
        <p:txBody>
          <a:bodyPr>
            <a:spAutoFit/>
          </a:bodyPr>
          <a:lstStyle/>
          <a:p>
            <a:r>
              <a:rPr lang="en-US" dirty="0"/>
              <a:t>http</a:t>
            </a:r>
            <a:r>
              <a:rPr lang="en-US" dirty="0" smtClean="0"/>
              <a:t>: </a:t>
            </a:r>
            <a:endParaRPr lang="en-US" dirty="0"/>
          </a:p>
        </p:txBody>
      </p:sp>
      <p:sp>
        <p:nvSpPr>
          <p:cNvPr id="4" name="Rectangle 3"/>
          <p:cNvSpPr/>
          <p:nvPr/>
        </p:nvSpPr>
        <p:spPr>
          <a:xfrm>
            <a:off x="2286000" y="3105835"/>
            <a:ext cx="4572000" cy="369332"/>
          </a:xfrm>
          <a:prstGeom prst="rect">
            <a:avLst/>
          </a:prstGeom>
        </p:spPr>
        <p:txBody>
          <a:bodyPr>
            <a:spAutoFit/>
          </a:bodyPr>
          <a:lstStyle/>
          <a:p>
            <a:r>
              <a:rPr lang="en-US" dirty="0" err="1" smtClean="0"/>
              <a:t>htt</a:t>
            </a:r>
            <a:endParaRPr lang="en-US" dirty="0"/>
          </a:p>
        </p:txBody>
      </p:sp>
      <p:sp>
        <p:nvSpPr>
          <p:cNvPr id="5" name="TextBox 4"/>
          <p:cNvSpPr txBox="1"/>
          <p:nvPr/>
        </p:nvSpPr>
        <p:spPr>
          <a:xfrm>
            <a:off x="1378473" y="604093"/>
            <a:ext cx="2454839" cy="646331"/>
          </a:xfrm>
          <a:prstGeom prst="rect">
            <a:avLst/>
          </a:prstGeom>
          <a:noFill/>
        </p:spPr>
        <p:txBody>
          <a:bodyPr wrap="non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Homework!</a:t>
            </a:r>
            <a:endParaRPr lang="en-US" sz="3600" dirty="0"/>
          </a:p>
        </p:txBody>
      </p:sp>
      <p:sp>
        <p:nvSpPr>
          <p:cNvPr id="6" name="TextBox 5"/>
          <p:cNvSpPr txBox="1"/>
          <p:nvPr/>
        </p:nvSpPr>
        <p:spPr>
          <a:xfrm>
            <a:off x="340746" y="2215006"/>
            <a:ext cx="8357777" cy="2062103"/>
          </a:xfrm>
          <a:prstGeom prst="rect">
            <a:avLst/>
          </a:prstGeom>
          <a:noFill/>
        </p:spPr>
        <p:txBody>
          <a:bodyPr wrap="none" rtlCol="0">
            <a:spAutoFit/>
          </a:bodyPr>
          <a:lstStyle/>
          <a:p>
            <a:r>
              <a:rPr lang="en-US" sz="3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STUDENTS WILL DOWNLOAD A RELEVANT</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CASE STUDY OF A HURRICANE(i.e. KATRINA,</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SANDY, ANDREW) AND A DROUGHT( i.e. TEXAS,</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INDIA,GEORGIA, CALIFORNIA) </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480142" y="4832741"/>
            <a:ext cx="7573107" cy="1569660"/>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EACH STUDENT SHOULD BE ABLE TO WRITE</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ABOUT A CASE STUDY TO FULFILL AICE</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CURRICULUM.</a:t>
            </a:r>
            <a:endParaRPr lang="en-US" sz="3200" dirty="0"/>
          </a:p>
        </p:txBody>
      </p:sp>
    </p:spTree>
    <p:extLst>
      <p:ext uri="{BB962C8B-B14F-4D97-AF65-F5344CB8AC3E}">
        <p14:creationId xmlns:p14="http://schemas.microsoft.com/office/powerpoint/2010/main" val="31696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Coriolis Effect on Horizontal Direction</a:t>
            </a:r>
            <a:endParaRPr lang="en-US" dirty="0"/>
          </a:p>
        </p:txBody>
      </p:sp>
      <p:pic>
        <p:nvPicPr>
          <p:cNvPr id="9" name="Content Placeholder 8" descr="coriolis deflection drawing.jpg"/>
          <p:cNvPicPr>
            <a:picLocks noGrp="1" noChangeAspect="1"/>
          </p:cNvPicPr>
          <p:nvPr>
            <p:ph sz="half" idx="1"/>
          </p:nvPr>
        </p:nvPicPr>
        <p:blipFill>
          <a:blip r:embed="rId2" cstate="print"/>
          <a:stretch>
            <a:fillRect/>
          </a:stretch>
        </p:blipFill>
        <p:spPr>
          <a:xfrm>
            <a:off x="228600" y="3886200"/>
            <a:ext cx="3733801" cy="2740128"/>
          </a:xfrm>
        </p:spPr>
      </p:pic>
      <p:pic>
        <p:nvPicPr>
          <p:cNvPr id="8" name="Content Placeholder 7" descr="Coriolis deflection &amp; latitude.jpg"/>
          <p:cNvPicPr>
            <a:picLocks noGrp="1" noChangeAspect="1"/>
          </p:cNvPicPr>
          <p:nvPr>
            <p:ph sz="half" idx="2"/>
          </p:nvPr>
        </p:nvPicPr>
        <p:blipFill>
          <a:blip r:embed="rId3" cstate="print"/>
          <a:srcRect l="4418" b="16307"/>
          <a:stretch>
            <a:fillRect/>
          </a:stretch>
        </p:blipFill>
        <p:spPr>
          <a:xfrm>
            <a:off x="3657600" y="914400"/>
            <a:ext cx="5105400" cy="3352800"/>
          </a:xfrm>
        </p:spPr>
      </p:pic>
      <p:sp>
        <p:nvSpPr>
          <p:cNvPr id="10" name="TextBox 9"/>
          <p:cNvSpPr txBox="1"/>
          <p:nvPr/>
        </p:nvSpPr>
        <p:spPr>
          <a:xfrm>
            <a:off x="609600" y="1524000"/>
            <a:ext cx="2514600" cy="1477328"/>
          </a:xfrm>
          <a:prstGeom prst="rect">
            <a:avLst/>
          </a:prstGeom>
          <a:noFill/>
        </p:spPr>
        <p:txBody>
          <a:bodyPr wrap="square" rtlCol="0">
            <a:spAutoFit/>
          </a:bodyPr>
          <a:lstStyle/>
          <a:p>
            <a:r>
              <a:rPr lang="en-US" dirty="0" smtClean="0"/>
              <a:t>Coriolis effect: deflection in northern hemisphere  is to _____________; southern hemisphere is to  _________</a:t>
            </a:r>
            <a:endParaRPr lang="en-US" dirty="0"/>
          </a:p>
        </p:txBody>
      </p:sp>
      <p:sp>
        <p:nvSpPr>
          <p:cNvPr id="12" name="TextBox 11"/>
          <p:cNvSpPr txBox="1"/>
          <p:nvPr/>
        </p:nvSpPr>
        <p:spPr>
          <a:xfrm>
            <a:off x="4495800" y="4572000"/>
            <a:ext cx="4191000" cy="1569660"/>
          </a:xfrm>
          <a:prstGeom prst="rect">
            <a:avLst/>
          </a:prstGeom>
          <a:noFill/>
        </p:spPr>
        <p:txBody>
          <a:bodyPr wrap="square" rtlCol="0">
            <a:spAutoFit/>
          </a:bodyPr>
          <a:lstStyle/>
          <a:p>
            <a:r>
              <a:rPr lang="en-US" sz="2400" dirty="0" smtClean="0"/>
              <a:t>Degree of deflection due to Coriolis forces are stronger at  higher latitudes and stronger winds.</a:t>
            </a:r>
            <a:endParaRPr lang="en-US" sz="2400" dirty="0"/>
          </a:p>
        </p:txBody>
      </p:sp>
    </p:spTree>
    <p:extLst>
      <p:ext uri="{BB962C8B-B14F-4D97-AF65-F5344CB8AC3E}">
        <p14:creationId xmlns:p14="http://schemas.microsoft.com/office/powerpoint/2010/main" val="3796762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Different </a:t>
            </a:r>
            <a:r>
              <a:rPr lang="en-US" dirty="0" smtClean="0">
                <a:solidFill>
                  <a:srgbClr val="FF0000"/>
                </a:solidFill>
              </a:rPr>
              <a:t>Forces</a:t>
            </a:r>
            <a:r>
              <a:rPr lang="en-US" dirty="0" smtClean="0"/>
              <a:t> That Effect Winds</a:t>
            </a:r>
            <a:endParaRPr lang="en-US" dirty="0"/>
          </a:p>
        </p:txBody>
      </p:sp>
      <p:sp>
        <p:nvSpPr>
          <p:cNvPr id="6" name="Content Placeholder 5"/>
          <p:cNvSpPr>
            <a:spLocks noGrp="1"/>
          </p:cNvSpPr>
          <p:nvPr>
            <p:ph sz="half" idx="2"/>
          </p:nvPr>
        </p:nvSpPr>
        <p:spPr>
          <a:xfrm>
            <a:off x="0" y="1600200"/>
            <a:ext cx="4040188" cy="3951288"/>
          </a:xfrm>
        </p:spPr>
        <p:txBody>
          <a:bodyPr>
            <a:normAutofit fontScale="92500" lnSpcReduction="20000"/>
          </a:bodyPr>
          <a:lstStyle/>
          <a:p>
            <a:r>
              <a:rPr lang="en-US" dirty="0" smtClean="0"/>
              <a:t>Aloft air = Less </a:t>
            </a:r>
            <a:r>
              <a:rPr lang="en-US" dirty="0" smtClean="0">
                <a:solidFill>
                  <a:srgbClr val="FF0000"/>
                </a:solidFill>
              </a:rPr>
              <a:t>friction</a:t>
            </a:r>
          </a:p>
          <a:p>
            <a:r>
              <a:rPr lang="en-US" dirty="0" smtClean="0"/>
              <a:t>Wind speeds increase until </a:t>
            </a:r>
            <a:r>
              <a:rPr lang="en-US" dirty="0" smtClean="0">
                <a:solidFill>
                  <a:srgbClr val="FF0000"/>
                </a:solidFill>
              </a:rPr>
              <a:t>Coriolis force </a:t>
            </a:r>
            <a:r>
              <a:rPr lang="en-US" dirty="0" smtClean="0"/>
              <a:t>= </a:t>
            </a:r>
            <a:r>
              <a:rPr lang="en-US" dirty="0" smtClean="0">
                <a:solidFill>
                  <a:srgbClr val="FF0000"/>
                </a:solidFill>
              </a:rPr>
              <a:t>pressure-gradient force</a:t>
            </a:r>
            <a:r>
              <a:rPr lang="en-US" dirty="0" smtClean="0"/>
              <a:t> (geostrophic balance)</a:t>
            </a:r>
          </a:p>
          <a:p>
            <a:r>
              <a:rPr lang="en-US" dirty="0" smtClean="0"/>
              <a:t>Ultimately, winds </a:t>
            </a:r>
            <a:br>
              <a:rPr lang="en-US" dirty="0" smtClean="0"/>
            </a:br>
            <a:r>
              <a:rPr lang="en-US" dirty="0" smtClean="0"/>
              <a:t>travel parallel to </a:t>
            </a:r>
            <a:br>
              <a:rPr lang="en-US" dirty="0" smtClean="0"/>
            </a:br>
            <a:r>
              <a:rPr lang="en-US" dirty="0" smtClean="0"/>
              <a:t>isobars  (geostrophic </a:t>
            </a:r>
            <a:br>
              <a:rPr lang="en-US" dirty="0" smtClean="0"/>
            </a:br>
            <a:r>
              <a:rPr lang="en-US" dirty="0" smtClean="0"/>
              <a:t>wind)</a:t>
            </a:r>
          </a:p>
          <a:p>
            <a:r>
              <a:rPr lang="en-US" dirty="0" smtClean="0"/>
              <a:t>Steep pressure </a:t>
            </a:r>
            <a:br>
              <a:rPr lang="en-US" dirty="0" smtClean="0"/>
            </a:br>
            <a:r>
              <a:rPr lang="en-US" dirty="0" smtClean="0"/>
              <a:t>gradient = strong </a:t>
            </a:r>
            <a:br>
              <a:rPr lang="en-US" dirty="0" smtClean="0"/>
            </a:br>
            <a:r>
              <a:rPr lang="en-US" dirty="0" smtClean="0"/>
              <a:t>winds</a:t>
            </a:r>
          </a:p>
          <a:p>
            <a:r>
              <a:rPr lang="en-US" dirty="0" smtClean="0"/>
              <a:t>IDEALIZED situation</a:t>
            </a:r>
            <a:endParaRPr lang="en-US" dirty="0"/>
          </a:p>
        </p:txBody>
      </p:sp>
      <p:pic>
        <p:nvPicPr>
          <p:cNvPr id="9" name="Content Placeholder 8" descr="geostrophic winds.jpg"/>
          <p:cNvPicPr>
            <a:picLocks noGrp="1" noChangeAspect="1"/>
          </p:cNvPicPr>
          <p:nvPr>
            <p:ph sz="quarter" idx="4"/>
          </p:nvPr>
        </p:nvPicPr>
        <p:blipFill>
          <a:blip r:embed="rId2" cstate="print"/>
          <a:srcRect r="29019" b="38269"/>
          <a:stretch>
            <a:fillRect/>
          </a:stretch>
        </p:blipFill>
        <p:spPr>
          <a:xfrm>
            <a:off x="3019787" y="2863453"/>
            <a:ext cx="6124213" cy="3994547"/>
          </a:xfrm>
        </p:spPr>
      </p:pic>
      <p:grpSp>
        <p:nvGrpSpPr>
          <p:cNvPr id="18" name="Group 17"/>
          <p:cNvGrpSpPr/>
          <p:nvPr/>
        </p:nvGrpSpPr>
        <p:grpSpPr>
          <a:xfrm>
            <a:off x="5181600" y="1219200"/>
            <a:ext cx="3429000" cy="2667000"/>
            <a:chOff x="5181600" y="1219200"/>
            <a:chExt cx="3429000" cy="2667000"/>
          </a:xfrm>
        </p:grpSpPr>
        <p:cxnSp>
          <p:nvCxnSpPr>
            <p:cNvPr id="13" name="Straight Arrow Connector 12"/>
            <p:cNvCxnSpPr/>
            <p:nvPr/>
          </p:nvCxnSpPr>
          <p:spPr>
            <a:xfrm rot="16200000" flipH="1">
              <a:off x="5562600" y="2667000"/>
              <a:ext cx="17526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38800" y="1219200"/>
              <a:ext cx="2971800" cy="1676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P-G force causes winds to move perpendicular to isobars</a:t>
              </a:r>
              <a:endParaRPr lang="en-US" dirty="0"/>
            </a:p>
          </p:txBody>
        </p:sp>
        <p:cxnSp>
          <p:nvCxnSpPr>
            <p:cNvPr id="14" name="Straight Arrow Connector 13"/>
            <p:cNvCxnSpPr/>
            <p:nvPr/>
          </p:nvCxnSpPr>
          <p:spPr>
            <a:xfrm rot="5400000">
              <a:off x="5562600" y="2667000"/>
              <a:ext cx="1219200" cy="304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914900" y="2476500"/>
              <a:ext cx="1676400" cy="1143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9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edge">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edg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edg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edge">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edge">
                                      <p:cBhvr>
                                        <p:cTn id="3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g06_1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4640" cy="6858000"/>
          </a:xfrm>
          <a:prstGeom prst="rect">
            <a:avLst/>
          </a:prstGeom>
        </p:spPr>
      </p:pic>
      <p:sp>
        <p:nvSpPr>
          <p:cNvPr id="3" name="TextBox 2"/>
          <p:cNvSpPr txBox="1"/>
          <p:nvPr/>
        </p:nvSpPr>
        <p:spPr>
          <a:xfrm>
            <a:off x="3892731" y="731520"/>
            <a:ext cx="1358538" cy="369332"/>
          </a:xfrm>
          <a:prstGeom prst="rect">
            <a:avLst/>
          </a:prstGeom>
          <a:noFill/>
        </p:spPr>
        <p:txBody>
          <a:bodyPr wrap="square" rtlCol="0">
            <a:spAutoFit/>
          </a:bodyPr>
          <a:lstStyle/>
          <a:p>
            <a:r>
              <a:rPr lang="en-US" dirty="0" smtClean="0">
                <a:hlinkClick r:id="rId3"/>
              </a:rPr>
              <a:t>Link</a:t>
            </a:r>
            <a:endParaRPr lang="en-US" dirty="0"/>
          </a:p>
        </p:txBody>
      </p:sp>
    </p:spTree>
    <p:extLst>
      <p:ext uri="{BB962C8B-B14F-4D97-AF65-F5344CB8AC3E}">
        <p14:creationId xmlns:p14="http://schemas.microsoft.com/office/powerpoint/2010/main" val="2949123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_hadley_md.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1" cy="6862704"/>
          </a:xfrm>
          <a:prstGeom prst="rect">
            <a:avLst/>
          </a:prstGeom>
        </p:spPr>
      </p:pic>
    </p:spTree>
    <p:extLst>
      <p:ext uri="{BB962C8B-B14F-4D97-AF65-F5344CB8AC3E}">
        <p14:creationId xmlns:p14="http://schemas.microsoft.com/office/powerpoint/2010/main" val="2768785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sra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0523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i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4001" cy="6858000"/>
          </a:xfrm>
          <a:prstGeom prst="rect">
            <a:avLst/>
          </a:prstGeom>
        </p:spPr>
      </p:pic>
    </p:spTree>
    <p:extLst>
      <p:ext uri="{BB962C8B-B14F-4D97-AF65-F5344CB8AC3E}">
        <p14:creationId xmlns:p14="http://schemas.microsoft.com/office/powerpoint/2010/main" val="1302226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Dynamic_Atmosphere_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149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9800" y="304800"/>
            <a:ext cx="2703512" cy="533400"/>
          </a:xfrm>
        </p:spPr>
        <p:txBody>
          <a:bodyPr/>
          <a:lstStyle/>
          <a:p>
            <a:r>
              <a:rPr lang="en-US" dirty="0" smtClean="0"/>
              <a:t>Isobars &amp; wind speeds</a:t>
            </a:r>
            <a:endParaRPr lang="en-US" dirty="0"/>
          </a:p>
        </p:txBody>
      </p:sp>
      <p:pic>
        <p:nvPicPr>
          <p:cNvPr id="10" name="Picture Placeholder 9" descr="Isobars &amp; wind speeds.jpg"/>
          <p:cNvPicPr>
            <a:picLocks noGrp="1" noChangeAspect="1"/>
          </p:cNvPicPr>
          <p:nvPr>
            <p:ph type="pic" idx="1"/>
          </p:nvPr>
        </p:nvPicPr>
        <p:blipFill>
          <a:blip r:embed="rId2" cstate="print"/>
          <a:srcRect l="11777" t="11034" r="20168" b="16744"/>
          <a:stretch>
            <a:fillRect/>
          </a:stretch>
        </p:blipFill>
        <p:spPr>
          <a:xfrm>
            <a:off x="-1" y="0"/>
            <a:ext cx="8616461" cy="6858000"/>
          </a:xfrm>
        </p:spPr>
      </p:pic>
      <p:sp>
        <p:nvSpPr>
          <p:cNvPr id="9" name="Text Placeholder 8"/>
          <p:cNvSpPr>
            <a:spLocks noGrp="1"/>
          </p:cNvSpPr>
          <p:nvPr>
            <p:ph type="body" sz="half" idx="2"/>
          </p:nvPr>
        </p:nvSpPr>
        <p:spPr>
          <a:xfrm>
            <a:off x="4419600" y="5105400"/>
            <a:ext cx="3886200" cy="1219200"/>
          </a:xfrm>
        </p:spPr>
        <p:txBody>
          <a:bodyPr>
            <a:normAutofit fontScale="92500"/>
          </a:bodyPr>
          <a:lstStyle/>
          <a:p>
            <a:r>
              <a:rPr lang="en-US" sz="2400" dirty="0" smtClean="0"/>
              <a:t>Can you figure out / remember the relationship between isobars &amp; </a:t>
            </a:r>
            <a:r>
              <a:rPr lang="en-US" sz="2400" dirty="0" smtClean="0">
                <a:hlinkClick r:id="rId3" action="ppaction://hlinksldjump"/>
              </a:rPr>
              <a:t>wind speed</a:t>
            </a:r>
            <a:r>
              <a:rPr lang="en-US" sz="2400" dirty="0" smtClean="0"/>
              <a:t>?</a:t>
            </a:r>
            <a:endParaRPr lang="en-US" sz="2400" dirty="0"/>
          </a:p>
        </p:txBody>
      </p:sp>
      <p:sp>
        <p:nvSpPr>
          <p:cNvPr id="11" name="Action Button: Return 10">
            <a:hlinkClick r:id="" action="ppaction://hlinkshowjump?jump=lastslideviewed" highlightClick="1"/>
          </p:cNvPr>
          <p:cNvSpPr/>
          <p:nvPr/>
        </p:nvSpPr>
        <p:spPr>
          <a:xfrm>
            <a:off x="8077200" y="5562600"/>
            <a:ext cx="10668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500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yclonic &amp; anticyclonic flow.jpg"/>
          <p:cNvPicPr>
            <a:picLocks noGrp="1" noChangeAspect="1"/>
          </p:cNvPicPr>
          <p:nvPr>
            <p:ph sz="half" idx="1"/>
          </p:nvPr>
        </p:nvPicPr>
        <p:blipFill>
          <a:blip r:embed="rId2" cstate="print"/>
          <a:srcRect l="6985" t="6306" r="22071" b="45347"/>
          <a:stretch>
            <a:fillRect/>
          </a:stretch>
        </p:blipFill>
        <p:spPr>
          <a:xfrm>
            <a:off x="228600" y="2666999"/>
            <a:ext cx="8199785" cy="4191001"/>
          </a:xfrm>
        </p:spPr>
      </p:pic>
      <p:sp>
        <p:nvSpPr>
          <p:cNvPr id="11" name="Content Placeholder 10"/>
          <p:cNvSpPr>
            <a:spLocks noGrp="1"/>
          </p:cNvSpPr>
          <p:nvPr>
            <p:ph sz="half" idx="2"/>
          </p:nvPr>
        </p:nvSpPr>
        <p:spPr>
          <a:xfrm>
            <a:off x="533400" y="0"/>
            <a:ext cx="5638800" cy="2667000"/>
          </a:xfrm>
        </p:spPr>
        <p:txBody>
          <a:bodyPr>
            <a:normAutofit lnSpcReduction="10000"/>
          </a:bodyPr>
          <a:lstStyle/>
          <a:p>
            <a:r>
              <a:rPr lang="en-US" dirty="0" smtClean="0"/>
              <a:t>Circular isobars means winds follow circular path to be parallel to isobars</a:t>
            </a:r>
          </a:p>
          <a:p>
            <a:r>
              <a:rPr lang="en-US" dirty="0" smtClean="0"/>
              <a:t>Notice direction of L and H pressure system in Northern Hemisphere</a:t>
            </a:r>
            <a:endParaRPr lang="en-US" dirty="0"/>
          </a:p>
        </p:txBody>
      </p:sp>
      <p:sp>
        <p:nvSpPr>
          <p:cNvPr id="13" name="TextBox 12"/>
          <p:cNvSpPr txBox="1"/>
          <p:nvPr/>
        </p:nvSpPr>
        <p:spPr>
          <a:xfrm>
            <a:off x="6400800" y="457200"/>
            <a:ext cx="2743200" cy="1477328"/>
          </a:xfrm>
          <a:prstGeom prst="rect">
            <a:avLst/>
          </a:prstGeom>
          <a:noFill/>
        </p:spPr>
        <p:txBody>
          <a:bodyPr wrap="square" rtlCol="0">
            <a:spAutoFit/>
          </a:bodyPr>
          <a:lstStyle/>
          <a:p>
            <a:r>
              <a:rPr lang="en-US" dirty="0" smtClean="0"/>
              <a:t>Recall Device time:</a:t>
            </a:r>
            <a:br>
              <a:rPr lang="en-US" dirty="0" smtClean="0"/>
            </a:br>
            <a:r>
              <a:rPr lang="en-US" dirty="0" smtClean="0"/>
              <a:t>Cyclone – Low Pressure center, winds travel to left (same as Earth’s rotation CCW), isobar </a:t>
            </a:r>
            <a:r>
              <a:rPr lang="en-US" dirty="0" smtClean="0">
                <a:hlinkClick r:id="" action="ppaction://hlinkshowjump?jump=previousslide"/>
              </a:rPr>
              <a:t>trough </a:t>
            </a:r>
            <a:r>
              <a:rPr lang="en-US" dirty="0" smtClean="0"/>
              <a:t> </a:t>
            </a:r>
            <a:endParaRPr lang="en-US" dirty="0"/>
          </a:p>
        </p:txBody>
      </p:sp>
    </p:spTree>
    <p:extLst>
      <p:ext uri="{BB962C8B-B14F-4D97-AF65-F5344CB8AC3E}">
        <p14:creationId xmlns:p14="http://schemas.microsoft.com/office/powerpoint/2010/main" val="423136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Friction’s Effect</a:t>
            </a:r>
            <a:endParaRPr lang="en-US" dirty="0"/>
          </a:p>
        </p:txBody>
      </p:sp>
      <p:pic>
        <p:nvPicPr>
          <p:cNvPr id="4" name="Content Placeholder 3" descr="effect of friction on wind.jpg"/>
          <p:cNvPicPr>
            <a:picLocks noGrp="1" noChangeAspect="1"/>
          </p:cNvPicPr>
          <p:nvPr>
            <p:ph sz="half" idx="1"/>
          </p:nvPr>
        </p:nvPicPr>
        <p:blipFill>
          <a:blip r:embed="rId2" cstate="print"/>
          <a:srcRect l="7133" t="7608" r="58629" b="44839"/>
          <a:stretch>
            <a:fillRect/>
          </a:stretch>
        </p:blipFill>
        <p:spPr>
          <a:xfrm>
            <a:off x="0" y="1371599"/>
            <a:ext cx="5257800" cy="5476875"/>
          </a:xfrm>
        </p:spPr>
      </p:pic>
      <p:sp>
        <p:nvSpPr>
          <p:cNvPr id="5" name="Content Placeholder 4"/>
          <p:cNvSpPr>
            <a:spLocks noGrp="1"/>
          </p:cNvSpPr>
          <p:nvPr>
            <p:ph sz="half" idx="2"/>
          </p:nvPr>
        </p:nvSpPr>
        <p:spPr>
          <a:xfrm>
            <a:off x="6248400" y="1600200"/>
            <a:ext cx="2438400" cy="4525963"/>
          </a:xfrm>
        </p:spPr>
        <p:txBody>
          <a:bodyPr>
            <a:normAutofit lnSpcReduction="10000"/>
          </a:bodyPr>
          <a:lstStyle/>
          <a:p>
            <a:r>
              <a:rPr lang="en-US" dirty="0" smtClean="0"/>
              <a:t>P-G force causes wind to move . . .</a:t>
            </a:r>
          </a:p>
          <a:p>
            <a:r>
              <a:rPr lang="en-US" dirty="0" smtClean="0"/>
              <a:t>Coriolis force balances wind to move . . . </a:t>
            </a:r>
          </a:p>
          <a:p>
            <a:r>
              <a:rPr lang="en-US" dirty="0" smtClean="0"/>
              <a:t>Frictional force causes wind to move . . . </a:t>
            </a:r>
            <a:endParaRPr lang="en-US" dirty="0"/>
          </a:p>
        </p:txBody>
      </p:sp>
    </p:spTree>
    <p:extLst>
      <p:ext uri="{BB962C8B-B14F-4D97-AF65-F5344CB8AC3E}">
        <p14:creationId xmlns:p14="http://schemas.microsoft.com/office/powerpoint/2010/main" val="33282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 the direction of wind of the two pressure systems.  </a:t>
            </a:r>
            <a:endParaRPr lang="en-US" dirty="0"/>
          </a:p>
        </p:txBody>
      </p:sp>
      <p:pic>
        <p:nvPicPr>
          <p:cNvPr id="4" name="Content Placeholder 3" descr="cyclonic &amp; anticyclonic winds in northern hemisphere.jpg"/>
          <p:cNvPicPr>
            <a:picLocks noGrp="1" noChangeAspect="1"/>
          </p:cNvPicPr>
          <p:nvPr>
            <p:ph idx="1"/>
          </p:nvPr>
        </p:nvPicPr>
        <p:blipFill>
          <a:blip r:embed="rId2" cstate="print"/>
          <a:srcRect l="8330" t="13469" r="24746" b="39390"/>
          <a:stretch>
            <a:fillRect/>
          </a:stretch>
        </p:blipFill>
        <p:spPr>
          <a:xfrm>
            <a:off x="-43542" y="1524000"/>
            <a:ext cx="9187542" cy="4853796"/>
          </a:xfrm>
        </p:spPr>
      </p:pic>
    </p:spTree>
    <p:extLst>
      <p:ext uri="{BB962C8B-B14F-4D97-AF65-F5344CB8AC3E}">
        <p14:creationId xmlns:p14="http://schemas.microsoft.com/office/powerpoint/2010/main" val="371018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dirty="0" smtClean="0"/>
              <a:t>Isobars with Fronts</a:t>
            </a:r>
            <a:endParaRPr lang="en-US" dirty="0"/>
          </a:p>
        </p:txBody>
      </p:sp>
      <p:pic>
        <p:nvPicPr>
          <p:cNvPr id="4" name="Content Placeholder 3" descr="isobars with fronts.jpg"/>
          <p:cNvPicPr>
            <a:picLocks noGrp="1" noChangeAspect="1"/>
          </p:cNvPicPr>
          <p:nvPr>
            <p:ph idx="1"/>
          </p:nvPr>
        </p:nvPicPr>
        <p:blipFill>
          <a:blip r:embed="rId2" cstate="print"/>
          <a:srcRect l="3337" t="2669" r="35265" b="32655"/>
          <a:stretch>
            <a:fillRect/>
          </a:stretch>
        </p:blipFill>
        <p:spPr>
          <a:xfrm>
            <a:off x="0" y="1143000"/>
            <a:ext cx="7010400" cy="5538532"/>
          </a:xfrm>
        </p:spPr>
      </p:pic>
      <p:sp>
        <p:nvSpPr>
          <p:cNvPr id="5" name="TextBox 4"/>
          <p:cNvSpPr txBox="1"/>
          <p:nvPr/>
        </p:nvSpPr>
        <p:spPr>
          <a:xfrm>
            <a:off x="6705600" y="0"/>
            <a:ext cx="2438400" cy="6924973"/>
          </a:xfrm>
          <a:prstGeom prst="rect">
            <a:avLst/>
          </a:prstGeom>
          <a:noFill/>
        </p:spPr>
        <p:txBody>
          <a:bodyPr wrap="square" rtlCol="0">
            <a:spAutoFit/>
          </a:bodyPr>
          <a:lstStyle/>
          <a:p>
            <a:pPr marL="457200" indent="-457200">
              <a:buFont typeface="+mj-lt"/>
              <a:buAutoNum type="arabicPeriod"/>
            </a:pPr>
            <a:r>
              <a:rPr lang="en-US" sz="2200" dirty="0" smtClean="0"/>
              <a:t>Which direction is the wind blowing?</a:t>
            </a:r>
          </a:p>
          <a:p>
            <a:pPr marL="457200" indent="-457200">
              <a:buFont typeface="+mj-lt"/>
              <a:buAutoNum type="arabicPeriod"/>
            </a:pPr>
            <a:r>
              <a:rPr lang="en-US" sz="2200" dirty="0" smtClean="0"/>
              <a:t>Why is the cold front “chasing” the warm front?</a:t>
            </a:r>
          </a:p>
          <a:p>
            <a:pPr marL="457200" indent="-457200">
              <a:buFont typeface="+mj-lt"/>
              <a:buAutoNum type="arabicPeriod"/>
            </a:pPr>
            <a:r>
              <a:rPr lang="en-US" sz="2200" dirty="0" smtClean="0"/>
              <a:t>Is this hurricane status?  How do you know?</a:t>
            </a:r>
          </a:p>
          <a:p>
            <a:pPr marL="457200" indent="-457200">
              <a:buFont typeface="+mj-lt"/>
              <a:buAutoNum type="arabicPeriod"/>
            </a:pPr>
            <a:r>
              <a:rPr lang="en-US" sz="2200" dirty="0" smtClean="0"/>
              <a:t>What kind of weather is the DC area experiencing?</a:t>
            </a:r>
          </a:p>
          <a:p>
            <a:pPr marL="457200" indent="-457200">
              <a:buFont typeface="+mj-lt"/>
              <a:buAutoNum type="arabicPeriod"/>
            </a:pPr>
            <a:r>
              <a:rPr lang="en-US" sz="2200" dirty="0" smtClean="0"/>
              <a:t>What kind of weather is TN  experiencing?</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2964304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Airflow for Cyclones &amp; Anticyclones</a:t>
            </a:r>
            <a:endParaRPr lang="en-US" dirty="0"/>
          </a:p>
        </p:txBody>
      </p:sp>
      <p:pic>
        <p:nvPicPr>
          <p:cNvPr id="4" name="Content Placeholder 3" descr="airflow &amp; weather.jpg"/>
          <p:cNvPicPr>
            <a:picLocks noGrp="1" noChangeAspect="1"/>
          </p:cNvPicPr>
          <p:nvPr>
            <p:ph idx="1"/>
          </p:nvPr>
        </p:nvPicPr>
        <p:blipFill>
          <a:blip r:embed="rId2" cstate="print"/>
          <a:srcRect l="10856" t="13469" r="38635" b="39390"/>
          <a:stretch>
            <a:fillRect/>
          </a:stretch>
        </p:blipFill>
        <p:spPr>
          <a:xfrm>
            <a:off x="2836817" y="1600200"/>
            <a:ext cx="6096000" cy="4267200"/>
          </a:xfrm>
        </p:spPr>
      </p:pic>
      <p:sp>
        <p:nvSpPr>
          <p:cNvPr id="5" name="TextBox 4"/>
          <p:cNvSpPr txBox="1"/>
          <p:nvPr/>
        </p:nvSpPr>
        <p:spPr>
          <a:xfrm>
            <a:off x="0" y="1295400"/>
            <a:ext cx="2926080" cy="3046988"/>
          </a:xfrm>
          <a:prstGeom prst="rect">
            <a:avLst/>
          </a:prstGeom>
          <a:noFill/>
        </p:spPr>
        <p:txBody>
          <a:bodyPr wrap="square" rtlCol="0">
            <a:spAutoFit/>
          </a:bodyPr>
          <a:lstStyle/>
          <a:p>
            <a:pPr>
              <a:buFont typeface="Arial" pitchFamily="34" charset="0"/>
              <a:buChar char="•"/>
            </a:pPr>
            <a:r>
              <a:rPr lang="en-US" sz="2400" dirty="0" smtClean="0"/>
              <a:t> Low pressure wind pattern at the surface</a:t>
            </a:r>
          </a:p>
          <a:p>
            <a:pPr>
              <a:buFont typeface="Arial" pitchFamily="34" charset="0"/>
              <a:buChar char="•"/>
            </a:pPr>
            <a:r>
              <a:rPr lang="en-US" sz="2400" dirty="0" smtClean="0"/>
              <a:t>Causes net upward motion of ~ 1km/day.  Thunderstorm updrafts &gt;100 km / hr</a:t>
            </a:r>
          </a:p>
          <a:p>
            <a:pPr>
              <a:buFont typeface="Arial" pitchFamily="34" charset="0"/>
              <a:buChar char="•"/>
            </a:pPr>
            <a:r>
              <a:rPr lang="en-US" sz="2400" dirty="0" smtClean="0"/>
              <a:t>causes cloud formation</a:t>
            </a:r>
            <a:endParaRPr lang="en-US" sz="2400" dirty="0"/>
          </a:p>
        </p:txBody>
      </p:sp>
      <p:sp>
        <p:nvSpPr>
          <p:cNvPr id="6" name="Up Arrow Callout 5"/>
          <p:cNvSpPr/>
          <p:nvPr/>
        </p:nvSpPr>
        <p:spPr>
          <a:xfrm>
            <a:off x="3657600" y="4876800"/>
            <a:ext cx="3048000" cy="1981200"/>
          </a:xfrm>
          <a:prstGeom prst="upArrowCallout">
            <a:avLst>
              <a:gd name="adj1" fmla="val 0"/>
              <a:gd name="adj2" fmla="val 25000"/>
              <a:gd name="adj3" fmla="val 11387"/>
              <a:gd name="adj4" fmla="val 587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pressure center pushes air up, like converging tectonic plates with similar density.</a:t>
            </a:r>
            <a:endParaRPr lang="en-US" dirty="0"/>
          </a:p>
        </p:txBody>
      </p:sp>
    </p:spTree>
    <p:extLst>
      <p:ext uri="{BB962C8B-B14F-4D97-AF65-F5344CB8AC3E}">
        <p14:creationId xmlns:p14="http://schemas.microsoft.com/office/powerpoint/2010/main" val="7813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rizontal air flow.jpg"/>
          <p:cNvPicPr>
            <a:picLocks noGrp="1" noChangeAspect="1"/>
          </p:cNvPicPr>
          <p:nvPr>
            <p:ph idx="1"/>
          </p:nvPr>
        </p:nvPicPr>
        <p:blipFill>
          <a:blip r:embed="rId2" cstate="print"/>
          <a:srcRect l="9087" r="26172"/>
          <a:stretch>
            <a:fillRect/>
          </a:stretch>
        </p:blipFill>
        <p:spPr>
          <a:xfrm>
            <a:off x="0" y="-1"/>
            <a:ext cx="5943600" cy="6885461"/>
          </a:xfrm>
        </p:spPr>
      </p:pic>
      <p:sp>
        <p:nvSpPr>
          <p:cNvPr id="9" name="TextBox 8"/>
          <p:cNvSpPr txBox="1"/>
          <p:nvPr/>
        </p:nvSpPr>
        <p:spPr>
          <a:xfrm>
            <a:off x="6019800" y="381000"/>
            <a:ext cx="3124200" cy="646331"/>
          </a:xfrm>
          <a:prstGeom prst="rect">
            <a:avLst/>
          </a:prstGeom>
          <a:noFill/>
        </p:spPr>
        <p:txBody>
          <a:bodyPr wrap="square" rtlCol="0">
            <a:spAutoFit/>
          </a:bodyPr>
          <a:lstStyle/>
          <a:p>
            <a:pPr>
              <a:buFont typeface="Arial" pitchFamily="34" charset="0"/>
              <a:buChar char="•"/>
            </a:pPr>
            <a:r>
              <a:rPr lang="en-US" dirty="0" smtClean="0"/>
              <a:t> Isobars are parallel – same pressure, same temperature</a:t>
            </a:r>
            <a:endParaRPr lang="en-US" dirty="0"/>
          </a:p>
        </p:txBody>
      </p:sp>
      <p:sp>
        <p:nvSpPr>
          <p:cNvPr id="10" name="TextBox 9"/>
          <p:cNvSpPr txBox="1"/>
          <p:nvPr/>
        </p:nvSpPr>
        <p:spPr>
          <a:xfrm>
            <a:off x="5943600" y="1905000"/>
            <a:ext cx="2971800" cy="2308324"/>
          </a:xfrm>
          <a:prstGeom prst="rect">
            <a:avLst/>
          </a:prstGeom>
          <a:noFill/>
        </p:spPr>
        <p:txBody>
          <a:bodyPr wrap="square" rtlCol="0">
            <a:spAutoFit/>
          </a:bodyPr>
          <a:lstStyle/>
          <a:p>
            <a:pPr>
              <a:buFont typeface="Arial" pitchFamily="34" charset="0"/>
              <a:buChar char="•"/>
            </a:pPr>
            <a:r>
              <a:rPr lang="en-US" dirty="0" smtClean="0"/>
              <a:t> Land warms faster than water, so the continental air is warming, and therefore rising. As the air rises, it expands &amp; cools adiabatically, thus creating the high over the land.  </a:t>
            </a:r>
            <a:r>
              <a:rPr lang="en-US" smtClean="0"/>
              <a:t>(Creates divergence aloft)</a:t>
            </a:r>
            <a:endParaRPr lang="en-US" dirty="0"/>
          </a:p>
        </p:txBody>
      </p:sp>
      <p:sp>
        <p:nvSpPr>
          <p:cNvPr id="12" name="TextBox 11"/>
          <p:cNvSpPr txBox="1"/>
          <p:nvPr/>
        </p:nvSpPr>
        <p:spPr>
          <a:xfrm>
            <a:off x="5943600" y="4549676"/>
            <a:ext cx="3200400" cy="1477328"/>
          </a:xfrm>
          <a:prstGeom prst="rect">
            <a:avLst/>
          </a:prstGeom>
          <a:noFill/>
        </p:spPr>
        <p:txBody>
          <a:bodyPr wrap="square" rtlCol="0">
            <a:spAutoFit/>
          </a:bodyPr>
          <a:lstStyle/>
          <a:p>
            <a:pPr lvl="0">
              <a:buFont typeface="Arial" pitchFamily="34" charset="0"/>
              <a:buChar char="•"/>
            </a:pPr>
            <a:r>
              <a:rPr lang="en-US" dirty="0" smtClean="0"/>
              <a:t> Convergence occurs aloft over the ocean – the air piles up and becomes a heavier column which is pushed to the surface of the ocean, creating a High. </a:t>
            </a:r>
            <a:endParaRPr lang="en-US" dirty="0"/>
          </a:p>
        </p:txBody>
      </p:sp>
    </p:spTree>
    <p:extLst>
      <p:ext uri="{BB962C8B-B14F-4D97-AF65-F5344CB8AC3E}">
        <p14:creationId xmlns:p14="http://schemas.microsoft.com/office/powerpoint/2010/main" val="3328778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1" descr="0704_E"/>
          <p:cNvPicPr>
            <a:picLocks noChangeAspect="1" noChangeArrowheads="1"/>
          </p:cNvPicPr>
          <p:nvPr/>
        </p:nvPicPr>
        <p:blipFill>
          <a:blip r:embed="rId3" cstate="print"/>
          <a:srcRect/>
          <a:stretch>
            <a:fillRect/>
          </a:stretch>
        </p:blipFill>
        <p:spPr bwMode="auto">
          <a:xfrm>
            <a:off x="2187575" y="76200"/>
            <a:ext cx="4768850" cy="6705600"/>
          </a:xfrm>
          <a:prstGeom prst="rect">
            <a:avLst/>
          </a:prstGeom>
          <a:noFill/>
          <a:ln w="9525">
            <a:noFill/>
            <a:miter lim="800000"/>
            <a:headEnd/>
            <a:tailEnd/>
          </a:ln>
          <a:effectLst/>
        </p:spPr>
      </p:pic>
      <p:sp>
        <p:nvSpPr>
          <p:cNvPr id="110595" name="Rectangle 3" hidden="1"/>
          <p:cNvSpPr>
            <a:spLocks noGrp="1" noChangeArrowheads="1"/>
          </p:cNvSpPr>
          <p:nvPr>
            <p:ph type="title"/>
          </p:nvPr>
        </p:nvSpPr>
        <p:spPr/>
        <p:txBody>
          <a:bodyPr/>
          <a:lstStyle/>
          <a:p>
            <a:endParaRPr lang="en-US"/>
          </a:p>
        </p:txBody>
      </p:sp>
      <p:sp>
        <p:nvSpPr>
          <p:cNvPr id="110596" name="Rectangle 4"/>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a:r>
              <a:rPr lang="en-US" sz="1200" b="1"/>
              <a:t>Fig. 7-4, p. 143</a:t>
            </a:r>
          </a:p>
        </p:txBody>
      </p:sp>
      <p:sp>
        <p:nvSpPr>
          <p:cNvPr id="110597" name="Text Box 5"/>
          <p:cNvSpPr txBox="1">
            <a:spLocks noChangeArrowheads="1"/>
          </p:cNvSpPr>
          <p:nvPr/>
        </p:nvSpPr>
        <p:spPr bwMode="auto">
          <a:xfrm>
            <a:off x="3573463" y="1754188"/>
            <a:ext cx="2112962" cy="641350"/>
          </a:xfrm>
          <a:prstGeom prst="rect">
            <a:avLst/>
          </a:prstGeom>
          <a:noFill/>
          <a:ln w="9525">
            <a:noFill/>
            <a:miter lim="800000"/>
            <a:headEnd/>
            <a:tailEnd/>
          </a:ln>
          <a:effectLst/>
        </p:spPr>
        <p:txBody>
          <a:bodyPr/>
          <a:lstStyle/>
          <a:p>
            <a:pPr algn="ctr" eaLnBrk="1" hangingPunct="1"/>
            <a:r>
              <a:rPr lang="en-US" sz="1600" b="1">
                <a:solidFill>
                  <a:srgbClr val="000000"/>
                </a:solidFill>
              </a:rPr>
              <a:t>Heat released radiates to space</a:t>
            </a:r>
          </a:p>
        </p:txBody>
      </p:sp>
      <p:sp>
        <p:nvSpPr>
          <p:cNvPr id="110598" name="Text Box 6"/>
          <p:cNvSpPr txBox="1">
            <a:spLocks noChangeArrowheads="1"/>
          </p:cNvSpPr>
          <p:nvPr/>
        </p:nvSpPr>
        <p:spPr bwMode="auto">
          <a:xfrm>
            <a:off x="2468563" y="2111375"/>
            <a:ext cx="960437" cy="366713"/>
          </a:xfrm>
          <a:prstGeom prst="rect">
            <a:avLst/>
          </a:prstGeom>
          <a:noFill/>
          <a:ln w="9525">
            <a:noFill/>
            <a:miter lim="800000"/>
            <a:headEnd/>
            <a:tailEnd/>
          </a:ln>
          <a:effectLst/>
        </p:spPr>
        <p:txBody>
          <a:bodyPr/>
          <a:lstStyle/>
          <a:p>
            <a:pPr algn="ctr" eaLnBrk="1" hangingPunct="1"/>
            <a:r>
              <a:rPr lang="en-US" sz="1600" b="1">
                <a:solidFill>
                  <a:srgbClr val="000000"/>
                </a:solidFill>
              </a:rPr>
              <a:t>Cool, dry air</a:t>
            </a:r>
          </a:p>
        </p:txBody>
      </p:sp>
      <p:sp>
        <p:nvSpPr>
          <p:cNvPr id="110599" name="Text Box 7"/>
          <p:cNvSpPr txBox="1">
            <a:spLocks noChangeArrowheads="1"/>
          </p:cNvSpPr>
          <p:nvPr/>
        </p:nvSpPr>
        <p:spPr bwMode="auto">
          <a:xfrm>
            <a:off x="5349875" y="1998663"/>
            <a:ext cx="1812925" cy="641350"/>
          </a:xfrm>
          <a:prstGeom prst="rect">
            <a:avLst/>
          </a:prstGeom>
          <a:noFill/>
          <a:ln w="9525">
            <a:noFill/>
            <a:miter lim="800000"/>
            <a:headEnd/>
            <a:tailEnd/>
          </a:ln>
          <a:effectLst/>
        </p:spPr>
        <p:txBody>
          <a:bodyPr/>
          <a:lstStyle/>
          <a:p>
            <a:pPr algn="ctr" eaLnBrk="1" hangingPunct="1"/>
            <a:r>
              <a:rPr lang="en-US" sz="1600" b="1">
                <a:solidFill>
                  <a:srgbClr val="000000"/>
                </a:solidFill>
              </a:rPr>
              <a:t>Condensation and precipitation</a:t>
            </a:r>
          </a:p>
        </p:txBody>
      </p:sp>
      <p:sp>
        <p:nvSpPr>
          <p:cNvPr id="110600" name="Text Box 8"/>
          <p:cNvSpPr txBox="1">
            <a:spLocks noChangeArrowheads="1"/>
          </p:cNvSpPr>
          <p:nvPr/>
        </p:nvSpPr>
        <p:spPr bwMode="auto">
          <a:xfrm>
            <a:off x="2936875" y="2919413"/>
            <a:ext cx="2092325" cy="641350"/>
          </a:xfrm>
          <a:prstGeom prst="rect">
            <a:avLst/>
          </a:prstGeom>
          <a:noFill/>
          <a:ln w="9525">
            <a:noFill/>
            <a:miter lim="800000"/>
            <a:headEnd/>
            <a:tailEnd/>
          </a:ln>
          <a:effectLst/>
        </p:spPr>
        <p:txBody>
          <a:bodyPr/>
          <a:lstStyle/>
          <a:p>
            <a:pPr eaLnBrk="1" hangingPunct="1"/>
            <a:r>
              <a:rPr lang="en-US" sz="1600" b="1">
                <a:solidFill>
                  <a:srgbClr val="000000"/>
                </a:solidFill>
              </a:rPr>
              <a:t>Falls, is compressed, warms</a:t>
            </a:r>
          </a:p>
        </p:txBody>
      </p:sp>
      <p:sp>
        <p:nvSpPr>
          <p:cNvPr id="110601" name="Text Box 9"/>
          <p:cNvSpPr txBox="1">
            <a:spLocks noChangeArrowheads="1"/>
          </p:cNvSpPr>
          <p:nvPr/>
        </p:nvSpPr>
        <p:spPr bwMode="auto">
          <a:xfrm>
            <a:off x="4648200" y="2903538"/>
            <a:ext cx="1497013" cy="641350"/>
          </a:xfrm>
          <a:prstGeom prst="rect">
            <a:avLst/>
          </a:prstGeom>
          <a:noFill/>
          <a:ln w="9525">
            <a:noFill/>
            <a:miter lim="800000"/>
            <a:headEnd/>
            <a:tailEnd/>
          </a:ln>
          <a:effectLst/>
        </p:spPr>
        <p:txBody>
          <a:bodyPr/>
          <a:lstStyle/>
          <a:p>
            <a:pPr algn="r" eaLnBrk="1" hangingPunct="1"/>
            <a:r>
              <a:rPr lang="en-US" sz="1600" b="1">
                <a:solidFill>
                  <a:srgbClr val="000000"/>
                </a:solidFill>
              </a:rPr>
              <a:t>Rises, expands, cools</a:t>
            </a:r>
          </a:p>
        </p:txBody>
      </p:sp>
      <p:sp>
        <p:nvSpPr>
          <p:cNvPr id="110602" name="Text Box 10"/>
          <p:cNvSpPr txBox="1">
            <a:spLocks noChangeArrowheads="1"/>
          </p:cNvSpPr>
          <p:nvPr/>
        </p:nvSpPr>
        <p:spPr bwMode="auto">
          <a:xfrm>
            <a:off x="2449513" y="3887788"/>
            <a:ext cx="1055687" cy="366712"/>
          </a:xfrm>
          <a:prstGeom prst="rect">
            <a:avLst/>
          </a:prstGeom>
          <a:noFill/>
          <a:ln w="9525">
            <a:noFill/>
            <a:miter lim="800000"/>
            <a:headEnd/>
            <a:tailEnd/>
          </a:ln>
          <a:effectLst/>
        </p:spPr>
        <p:txBody>
          <a:bodyPr/>
          <a:lstStyle/>
          <a:p>
            <a:pPr algn="ctr" eaLnBrk="1" hangingPunct="1"/>
            <a:r>
              <a:rPr lang="en-US" sz="1600" b="1">
                <a:solidFill>
                  <a:srgbClr val="000000"/>
                </a:solidFill>
              </a:rPr>
              <a:t>Warm, dry air</a:t>
            </a:r>
          </a:p>
        </p:txBody>
      </p:sp>
      <p:sp>
        <p:nvSpPr>
          <p:cNvPr id="110603" name="Text Box 11"/>
          <p:cNvSpPr txBox="1">
            <a:spLocks noChangeArrowheads="1"/>
          </p:cNvSpPr>
          <p:nvPr/>
        </p:nvSpPr>
        <p:spPr bwMode="auto">
          <a:xfrm>
            <a:off x="5715000" y="3886200"/>
            <a:ext cx="890588" cy="366713"/>
          </a:xfrm>
          <a:prstGeom prst="rect">
            <a:avLst/>
          </a:prstGeom>
          <a:noFill/>
          <a:ln w="9525">
            <a:noFill/>
            <a:miter lim="800000"/>
            <a:headEnd/>
            <a:tailEnd/>
          </a:ln>
          <a:effectLst/>
        </p:spPr>
        <p:txBody>
          <a:bodyPr/>
          <a:lstStyle/>
          <a:p>
            <a:pPr algn="ctr" eaLnBrk="1" hangingPunct="1"/>
            <a:r>
              <a:rPr lang="en-US" sz="1600" b="1">
                <a:solidFill>
                  <a:srgbClr val="000000"/>
                </a:solidFill>
              </a:rPr>
              <a:t>Hot, wet air</a:t>
            </a:r>
          </a:p>
        </p:txBody>
      </p:sp>
      <p:sp>
        <p:nvSpPr>
          <p:cNvPr id="110604" name="Text Box 12"/>
          <p:cNvSpPr txBox="1">
            <a:spLocks noChangeArrowheads="1"/>
          </p:cNvSpPr>
          <p:nvPr/>
        </p:nvSpPr>
        <p:spPr bwMode="auto">
          <a:xfrm>
            <a:off x="3176588" y="4491038"/>
            <a:ext cx="3048000" cy="915987"/>
          </a:xfrm>
          <a:prstGeom prst="rect">
            <a:avLst/>
          </a:prstGeom>
          <a:noFill/>
          <a:ln w="9525">
            <a:noFill/>
            <a:miter lim="800000"/>
            <a:headEnd/>
            <a:tailEnd/>
          </a:ln>
          <a:effectLst/>
        </p:spPr>
        <p:txBody>
          <a:bodyPr/>
          <a:lstStyle/>
          <a:p>
            <a:pPr eaLnBrk="1" hangingPunct="1"/>
            <a:r>
              <a:rPr lang="en-US" sz="1600" b="1">
                <a:solidFill>
                  <a:srgbClr val="000000"/>
                </a:solidFill>
              </a:rPr>
              <a:t>Flows toward low pressure, picks up moisture and heat</a:t>
            </a:r>
          </a:p>
        </p:txBody>
      </p:sp>
      <p:sp>
        <p:nvSpPr>
          <p:cNvPr id="110605" name="Text Box 13"/>
          <p:cNvSpPr txBox="1">
            <a:spLocks noChangeArrowheads="1"/>
          </p:cNvSpPr>
          <p:nvPr/>
        </p:nvSpPr>
        <p:spPr bwMode="auto">
          <a:xfrm>
            <a:off x="1946275" y="5127625"/>
            <a:ext cx="1676400" cy="366713"/>
          </a:xfrm>
          <a:prstGeom prst="rect">
            <a:avLst/>
          </a:prstGeom>
          <a:noFill/>
          <a:ln w="9525">
            <a:noFill/>
            <a:miter lim="800000"/>
            <a:headEnd/>
            <a:tailEnd/>
          </a:ln>
          <a:effectLst/>
        </p:spPr>
        <p:txBody>
          <a:bodyPr/>
          <a:lstStyle/>
          <a:p>
            <a:pPr algn="ctr" eaLnBrk="1" hangingPunct="1"/>
            <a:r>
              <a:rPr lang="en-US" sz="1600" b="1">
                <a:solidFill>
                  <a:srgbClr val="000000"/>
                </a:solidFill>
              </a:rPr>
              <a:t>HIGH PRESSURE</a:t>
            </a:r>
          </a:p>
        </p:txBody>
      </p:sp>
      <p:sp>
        <p:nvSpPr>
          <p:cNvPr id="110606" name="Text Box 14"/>
          <p:cNvSpPr txBox="1">
            <a:spLocks noChangeArrowheads="1"/>
          </p:cNvSpPr>
          <p:nvPr/>
        </p:nvSpPr>
        <p:spPr bwMode="auto">
          <a:xfrm>
            <a:off x="3416300" y="5186363"/>
            <a:ext cx="2286000" cy="641350"/>
          </a:xfrm>
          <a:prstGeom prst="rect">
            <a:avLst/>
          </a:prstGeom>
          <a:noFill/>
          <a:ln w="9525">
            <a:noFill/>
            <a:miter lim="800000"/>
            <a:headEnd/>
            <a:tailEnd/>
          </a:ln>
          <a:effectLst/>
        </p:spPr>
        <p:txBody>
          <a:bodyPr/>
          <a:lstStyle/>
          <a:p>
            <a:pPr algn="ctr" eaLnBrk="1" hangingPunct="1"/>
            <a:r>
              <a:rPr lang="en-US" sz="1600" b="1">
                <a:solidFill>
                  <a:srgbClr val="000000"/>
                </a:solidFill>
              </a:rPr>
              <a:t>Moist surface warmed by sun</a:t>
            </a:r>
          </a:p>
        </p:txBody>
      </p:sp>
      <p:sp>
        <p:nvSpPr>
          <p:cNvPr id="110607" name="Text Box 15"/>
          <p:cNvSpPr txBox="1">
            <a:spLocks noChangeArrowheads="1"/>
          </p:cNvSpPr>
          <p:nvPr/>
        </p:nvSpPr>
        <p:spPr bwMode="auto">
          <a:xfrm>
            <a:off x="5572125" y="5087938"/>
            <a:ext cx="1668463" cy="366712"/>
          </a:xfrm>
          <a:prstGeom prst="rect">
            <a:avLst/>
          </a:prstGeom>
          <a:noFill/>
          <a:ln w="9525">
            <a:noFill/>
            <a:miter lim="800000"/>
            <a:headEnd/>
            <a:tailEnd/>
          </a:ln>
          <a:effectLst/>
        </p:spPr>
        <p:txBody>
          <a:bodyPr/>
          <a:lstStyle/>
          <a:p>
            <a:pPr algn="ctr" eaLnBrk="1" hangingPunct="1"/>
            <a:r>
              <a:rPr lang="en-US" sz="1600" b="1">
                <a:solidFill>
                  <a:srgbClr val="000000"/>
                </a:solidFill>
              </a:rPr>
              <a:t>LOW PRESSURE</a:t>
            </a:r>
          </a:p>
        </p:txBody>
      </p:sp>
      <p:sp>
        <p:nvSpPr>
          <p:cNvPr id="110608" name="Text Box 16"/>
          <p:cNvSpPr txBox="1">
            <a:spLocks noChangeArrowheads="1"/>
          </p:cNvSpPr>
          <p:nvPr/>
        </p:nvSpPr>
        <p:spPr bwMode="auto">
          <a:xfrm>
            <a:off x="2057400" y="1447800"/>
            <a:ext cx="1668463" cy="366713"/>
          </a:xfrm>
          <a:prstGeom prst="rect">
            <a:avLst/>
          </a:prstGeom>
          <a:noFill/>
          <a:ln w="9525">
            <a:noFill/>
            <a:miter lim="800000"/>
            <a:headEnd/>
            <a:tailEnd/>
          </a:ln>
          <a:effectLst/>
        </p:spPr>
        <p:txBody>
          <a:bodyPr/>
          <a:lstStyle/>
          <a:p>
            <a:pPr algn="ctr" eaLnBrk="1" hangingPunct="1"/>
            <a:r>
              <a:rPr lang="en-US" sz="1600" b="1">
                <a:solidFill>
                  <a:srgbClr val="000000"/>
                </a:solidFill>
              </a:rPr>
              <a:t>LOW PRESSURE</a:t>
            </a:r>
          </a:p>
        </p:txBody>
      </p:sp>
      <p:sp>
        <p:nvSpPr>
          <p:cNvPr id="110609" name="Text Box 17"/>
          <p:cNvSpPr txBox="1">
            <a:spLocks noChangeArrowheads="1"/>
          </p:cNvSpPr>
          <p:nvPr/>
        </p:nvSpPr>
        <p:spPr bwMode="auto">
          <a:xfrm>
            <a:off x="5334000" y="1447800"/>
            <a:ext cx="1676400" cy="366713"/>
          </a:xfrm>
          <a:prstGeom prst="rect">
            <a:avLst/>
          </a:prstGeom>
          <a:noFill/>
          <a:ln w="9525">
            <a:noFill/>
            <a:miter lim="800000"/>
            <a:headEnd/>
            <a:tailEnd/>
          </a:ln>
          <a:effectLst/>
        </p:spPr>
        <p:txBody>
          <a:bodyPr/>
          <a:lstStyle/>
          <a:p>
            <a:pPr algn="ctr" eaLnBrk="1" hangingPunct="1"/>
            <a:r>
              <a:rPr lang="en-US" sz="1600" b="1">
                <a:solidFill>
                  <a:srgbClr val="000000"/>
                </a:solidFill>
              </a:rPr>
              <a:t>HIGH PRESSURE</a:t>
            </a:r>
          </a:p>
        </p:txBody>
      </p:sp>
      <p:sp>
        <p:nvSpPr>
          <p:cNvPr id="18" name="Rectangle 17"/>
          <p:cNvSpPr/>
          <p:nvPr/>
        </p:nvSpPr>
        <p:spPr>
          <a:xfrm rot="21326615">
            <a:off x="27457" y="230271"/>
            <a:ext cx="583403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other words…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457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33600" cy="1020762"/>
          </a:xfrm>
        </p:spPr>
        <p:txBody>
          <a:bodyPr/>
          <a:lstStyle/>
          <a:p>
            <a:pPr algn="l"/>
            <a:r>
              <a:rPr lang="en-US" dirty="0" smtClean="0"/>
              <a:t>Latitude</a:t>
            </a:r>
            <a:endParaRPr lang="en-US" dirty="0"/>
          </a:p>
        </p:txBody>
      </p:sp>
      <p:sp>
        <p:nvSpPr>
          <p:cNvPr id="3" name="Content Placeholder 2"/>
          <p:cNvSpPr>
            <a:spLocks noGrp="1"/>
          </p:cNvSpPr>
          <p:nvPr>
            <p:ph type="body" idx="1"/>
          </p:nvPr>
        </p:nvSpPr>
        <p:spPr>
          <a:xfrm>
            <a:off x="3810000" y="457200"/>
            <a:ext cx="4040188" cy="639762"/>
          </a:xfrm>
        </p:spPr>
        <p:txBody>
          <a:bodyPr>
            <a:normAutofit fontScale="55000" lnSpcReduction="20000"/>
          </a:bodyPr>
          <a:lstStyle/>
          <a:p>
            <a:r>
              <a:rPr lang="en-US" dirty="0" smtClean="0"/>
              <a:t> </a:t>
            </a:r>
          </a:p>
          <a:p>
            <a:r>
              <a:rPr lang="en-US" dirty="0" smtClean="0">
                <a:hlinkClick r:id="rId2"/>
              </a:rPr>
              <a:t>http://wps.prenhall.com/esm_lutgens_atmosphere_10/48/12402/3174913.cw/index.html</a:t>
            </a:r>
            <a:r>
              <a:rPr lang="en-US" dirty="0" smtClean="0"/>
              <a:t> </a:t>
            </a:r>
            <a:endParaRPr lang="en-US" dirty="0"/>
          </a:p>
        </p:txBody>
      </p:sp>
      <p:pic>
        <p:nvPicPr>
          <p:cNvPr id="5" name="Picture Placeholder 4" descr="insolation_spreading_by_latitude.jpg"/>
          <p:cNvPicPr>
            <a:picLocks noGrp="1" noChangeAspect="1"/>
          </p:cNvPicPr>
          <p:nvPr>
            <p:ph sz="half" idx="2"/>
          </p:nvPr>
        </p:nvPicPr>
        <p:blipFill>
          <a:blip r:embed="rId3" cstate="print"/>
          <a:stretch>
            <a:fillRect/>
          </a:stretch>
        </p:blipFill>
        <p:spPr>
          <a:xfrm>
            <a:off x="5103812" y="4149619"/>
            <a:ext cx="4040188" cy="2708381"/>
          </a:xfrm>
        </p:spPr>
      </p:pic>
      <p:pic>
        <p:nvPicPr>
          <p:cNvPr id="8" name="Content Placeholder 7" descr="sun_angle_insolation_big.jpg"/>
          <p:cNvPicPr>
            <a:picLocks noGrp="1" noChangeAspect="1"/>
          </p:cNvPicPr>
          <p:nvPr>
            <p:ph sz="quarter" idx="4"/>
          </p:nvPr>
        </p:nvPicPr>
        <p:blipFill>
          <a:blip r:embed="rId4" cstate="print"/>
          <a:stretch>
            <a:fillRect/>
          </a:stretch>
        </p:blipFill>
        <p:spPr>
          <a:xfrm>
            <a:off x="5102225" y="1371600"/>
            <a:ext cx="4041775" cy="2715568"/>
          </a:xfrm>
        </p:spPr>
      </p:pic>
      <p:pic>
        <p:nvPicPr>
          <p:cNvPr id="1026" name="Picture 2"/>
          <p:cNvPicPr>
            <a:picLocks noChangeAspect="1" noChangeArrowheads="1"/>
          </p:cNvPicPr>
          <p:nvPr/>
        </p:nvPicPr>
        <p:blipFill>
          <a:blip r:embed="rId5" cstate="print"/>
          <a:srcRect r="7775" b="10477"/>
          <a:stretch>
            <a:fillRect/>
          </a:stretch>
        </p:blipFill>
        <p:spPr bwMode="auto">
          <a:xfrm>
            <a:off x="0" y="1371600"/>
            <a:ext cx="4968516"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136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2798763"/>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08547" name="Rectangle 3"/>
          <p:cNvSpPr>
            <a:spLocks noChangeArrowheads="1"/>
          </p:cNvSpPr>
          <p:nvPr/>
        </p:nvSpPr>
        <p:spPr bwMode="auto">
          <a:xfrm>
            <a:off x="0" y="3781425"/>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8548" name="Rectangle 4"/>
          <p:cNvSpPr>
            <a:spLocks noChangeArrowheads="1"/>
          </p:cNvSpPr>
          <p:nvPr/>
        </p:nvSpPr>
        <p:spPr bwMode="auto">
          <a:xfrm>
            <a:off x="0" y="1828800"/>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08549" name="Picture1" descr="0703_E"/>
          <p:cNvPicPr>
            <a:picLocks noChangeAspect="1" noChangeArrowheads="1"/>
          </p:cNvPicPr>
          <p:nvPr/>
        </p:nvPicPr>
        <p:blipFill>
          <a:blip r:embed="rId3" cstate="print"/>
          <a:srcRect/>
          <a:stretch>
            <a:fillRect/>
          </a:stretch>
        </p:blipFill>
        <p:spPr bwMode="auto">
          <a:xfrm>
            <a:off x="2057400" y="1066800"/>
            <a:ext cx="6996113" cy="4554538"/>
          </a:xfrm>
          <a:prstGeom prst="rect">
            <a:avLst/>
          </a:prstGeom>
          <a:noFill/>
          <a:ln w="9525">
            <a:noFill/>
            <a:miter lim="800000"/>
            <a:headEnd/>
            <a:tailEnd/>
          </a:ln>
          <a:effectLst/>
        </p:spPr>
      </p:pic>
      <p:sp>
        <p:nvSpPr>
          <p:cNvPr id="33" name="Title 32"/>
          <p:cNvSpPr>
            <a:spLocks noGrp="1"/>
          </p:cNvSpPr>
          <p:nvPr>
            <p:ph type="title"/>
          </p:nvPr>
        </p:nvSpPr>
        <p:spPr/>
        <p:txBody>
          <a:bodyPr/>
          <a:lstStyle/>
          <a:p>
            <a:r>
              <a:rPr lang="en-US" dirty="0" smtClean="0"/>
              <a:t>Global Air Circulation</a:t>
            </a:r>
            <a:endParaRPr lang="en-US" dirty="0"/>
          </a:p>
        </p:txBody>
      </p:sp>
      <p:sp>
        <p:nvSpPr>
          <p:cNvPr id="108551" name="Rectangle 7"/>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a:r>
              <a:rPr lang="en-US" sz="1200" b="1"/>
              <a:t>Fig. 7-3, p. 142</a:t>
            </a:r>
          </a:p>
        </p:txBody>
      </p:sp>
      <p:sp>
        <p:nvSpPr>
          <p:cNvPr id="108552" name="Text Box 8"/>
          <p:cNvSpPr txBox="1">
            <a:spLocks noChangeArrowheads="1"/>
          </p:cNvSpPr>
          <p:nvPr/>
        </p:nvSpPr>
        <p:spPr bwMode="auto">
          <a:xfrm>
            <a:off x="3886200" y="1524000"/>
            <a:ext cx="1630363" cy="366713"/>
          </a:xfrm>
          <a:prstGeom prst="rect">
            <a:avLst/>
          </a:prstGeom>
          <a:noFill/>
          <a:ln w="9525">
            <a:noFill/>
            <a:miter lim="800000"/>
            <a:headEnd/>
            <a:tailEnd/>
          </a:ln>
          <a:effectLst/>
        </p:spPr>
        <p:txBody>
          <a:bodyPr/>
          <a:lstStyle/>
          <a:p>
            <a:pPr eaLnBrk="1" hangingPunct="1"/>
            <a:r>
              <a:rPr lang="en-US" sz="1400" b="1">
                <a:solidFill>
                  <a:srgbClr val="000000"/>
                </a:solidFill>
              </a:rPr>
              <a:t>Cold deserts</a:t>
            </a:r>
          </a:p>
        </p:txBody>
      </p:sp>
      <p:sp>
        <p:nvSpPr>
          <p:cNvPr id="108553" name="Text Box 9"/>
          <p:cNvSpPr txBox="1">
            <a:spLocks noChangeArrowheads="1"/>
          </p:cNvSpPr>
          <p:nvPr/>
        </p:nvSpPr>
        <p:spPr bwMode="auto">
          <a:xfrm>
            <a:off x="5184775" y="1435100"/>
            <a:ext cx="884238" cy="366713"/>
          </a:xfrm>
          <a:prstGeom prst="rect">
            <a:avLst/>
          </a:prstGeom>
          <a:noFill/>
          <a:ln w="9525">
            <a:noFill/>
            <a:miter lim="800000"/>
            <a:headEnd/>
            <a:tailEnd/>
          </a:ln>
          <a:effectLst/>
        </p:spPr>
        <p:txBody>
          <a:bodyPr/>
          <a:lstStyle/>
          <a:p>
            <a:pPr eaLnBrk="1" hangingPunct="1"/>
            <a:r>
              <a:rPr lang="en-US" sz="1400" b="1">
                <a:solidFill>
                  <a:srgbClr val="000000"/>
                </a:solidFill>
              </a:rPr>
              <a:t>60°N</a:t>
            </a:r>
          </a:p>
        </p:txBody>
      </p:sp>
      <p:sp>
        <p:nvSpPr>
          <p:cNvPr id="108554" name="Text Box 10"/>
          <p:cNvSpPr txBox="1">
            <a:spLocks noChangeArrowheads="1"/>
          </p:cNvSpPr>
          <p:nvPr/>
        </p:nvSpPr>
        <p:spPr bwMode="auto">
          <a:xfrm>
            <a:off x="0" y="1828800"/>
            <a:ext cx="1676400" cy="762000"/>
          </a:xfrm>
          <a:prstGeom prst="rect">
            <a:avLst/>
          </a:prstGeom>
          <a:noFill/>
          <a:ln w="9525">
            <a:noFill/>
            <a:miter lim="800000"/>
            <a:headEnd/>
            <a:tailEnd/>
          </a:ln>
          <a:effectLst/>
        </p:spPr>
        <p:txBody>
          <a:bodyPr/>
          <a:lstStyle/>
          <a:p>
            <a:pPr eaLnBrk="1" hangingPunct="1"/>
            <a:r>
              <a:rPr lang="en-US" sz="1600" b="1">
                <a:solidFill>
                  <a:srgbClr val="000000"/>
                </a:solidFill>
              </a:rPr>
              <a:t>Air cools and descends at lower latitudes.</a:t>
            </a:r>
          </a:p>
        </p:txBody>
      </p:sp>
      <p:sp>
        <p:nvSpPr>
          <p:cNvPr id="108555" name="Text Box 11"/>
          <p:cNvSpPr txBox="1">
            <a:spLocks noChangeArrowheads="1"/>
          </p:cNvSpPr>
          <p:nvPr/>
        </p:nvSpPr>
        <p:spPr bwMode="auto">
          <a:xfrm>
            <a:off x="3548063" y="1905000"/>
            <a:ext cx="1389062" cy="366713"/>
          </a:xfrm>
          <a:prstGeom prst="rect">
            <a:avLst/>
          </a:prstGeom>
          <a:noFill/>
          <a:ln w="9525">
            <a:noFill/>
            <a:miter lim="800000"/>
            <a:headEnd/>
            <a:tailEnd/>
          </a:ln>
          <a:effectLst/>
        </p:spPr>
        <p:txBody>
          <a:bodyPr/>
          <a:lstStyle/>
          <a:p>
            <a:pPr eaLnBrk="1" hangingPunct="1"/>
            <a:r>
              <a:rPr lang="en-US" sz="1200" b="1">
                <a:solidFill>
                  <a:srgbClr val="FFFFFF"/>
                </a:solidFill>
              </a:rPr>
              <a:t>Westerlies</a:t>
            </a:r>
          </a:p>
        </p:txBody>
      </p:sp>
      <p:sp>
        <p:nvSpPr>
          <p:cNvPr id="108556" name="Text Box 12"/>
          <p:cNvSpPr txBox="1">
            <a:spLocks noChangeArrowheads="1"/>
          </p:cNvSpPr>
          <p:nvPr/>
        </p:nvSpPr>
        <p:spPr bwMode="auto">
          <a:xfrm>
            <a:off x="4391025" y="1968500"/>
            <a:ext cx="1071563"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57" name="Text Box 13"/>
          <p:cNvSpPr txBox="1">
            <a:spLocks noChangeArrowheads="1"/>
          </p:cNvSpPr>
          <p:nvPr/>
        </p:nvSpPr>
        <p:spPr bwMode="auto">
          <a:xfrm>
            <a:off x="3117850" y="2286000"/>
            <a:ext cx="2062163" cy="366713"/>
          </a:xfrm>
          <a:prstGeom prst="rect">
            <a:avLst/>
          </a:prstGeom>
          <a:noFill/>
          <a:ln w="9525">
            <a:noFill/>
            <a:miter lim="800000"/>
            <a:headEnd/>
            <a:tailEnd/>
          </a:ln>
          <a:effectLst/>
        </p:spPr>
        <p:txBody>
          <a:bodyPr/>
          <a:lstStyle/>
          <a:p>
            <a:pPr eaLnBrk="1" hangingPunct="1"/>
            <a:r>
              <a:rPr lang="en-US" sz="1200" b="1">
                <a:solidFill>
                  <a:srgbClr val="FFFFFF"/>
                </a:solidFill>
              </a:rPr>
              <a:t>Northeast trades</a:t>
            </a:r>
          </a:p>
        </p:txBody>
      </p:sp>
      <p:sp>
        <p:nvSpPr>
          <p:cNvPr id="108558" name="Text Box 14"/>
          <p:cNvSpPr txBox="1">
            <a:spLocks noChangeArrowheads="1"/>
          </p:cNvSpPr>
          <p:nvPr/>
        </p:nvSpPr>
        <p:spPr bwMode="auto">
          <a:xfrm>
            <a:off x="4346575" y="2281238"/>
            <a:ext cx="1503363" cy="366712"/>
          </a:xfrm>
          <a:prstGeom prst="rect">
            <a:avLst/>
          </a:prstGeom>
          <a:noFill/>
          <a:ln w="9525">
            <a:noFill/>
            <a:miter lim="800000"/>
            <a:headEnd/>
            <a:tailEnd/>
          </a:ln>
          <a:effectLst/>
        </p:spPr>
        <p:txBody>
          <a:bodyPr/>
          <a:lstStyle/>
          <a:p>
            <a:pPr eaLnBrk="1" hangingPunct="1"/>
            <a:r>
              <a:rPr lang="en-US" sz="1400" b="1">
                <a:solidFill>
                  <a:srgbClr val="000000"/>
                </a:solidFill>
              </a:rPr>
              <a:t>Hot deserts</a:t>
            </a:r>
          </a:p>
        </p:txBody>
      </p:sp>
      <p:sp>
        <p:nvSpPr>
          <p:cNvPr id="108559" name="Text Box 15"/>
          <p:cNvSpPr txBox="1">
            <a:spLocks noChangeArrowheads="1"/>
          </p:cNvSpPr>
          <p:nvPr/>
        </p:nvSpPr>
        <p:spPr bwMode="auto">
          <a:xfrm>
            <a:off x="5867400" y="2105025"/>
            <a:ext cx="884238" cy="366713"/>
          </a:xfrm>
          <a:prstGeom prst="rect">
            <a:avLst/>
          </a:prstGeom>
          <a:noFill/>
          <a:ln w="9525">
            <a:noFill/>
            <a:miter lim="800000"/>
            <a:headEnd/>
            <a:tailEnd/>
          </a:ln>
          <a:effectLst/>
        </p:spPr>
        <p:txBody>
          <a:bodyPr/>
          <a:lstStyle/>
          <a:p>
            <a:pPr eaLnBrk="1" hangingPunct="1"/>
            <a:r>
              <a:rPr lang="en-US" sz="1400" b="1">
                <a:solidFill>
                  <a:srgbClr val="000000"/>
                </a:solidFill>
              </a:rPr>
              <a:t>30°N</a:t>
            </a:r>
          </a:p>
        </p:txBody>
      </p:sp>
      <p:sp>
        <p:nvSpPr>
          <p:cNvPr id="108560" name="Text Box 16"/>
          <p:cNvSpPr txBox="1">
            <a:spLocks noChangeArrowheads="1"/>
          </p:cNvSpPr>
          <p:nvPr/>
        </p:nvSpPr>
        <p:spPr bwMode="auto">
          <a:xfrm>
            <a:off x="0" y="2874963"/>
            <a:ext cx="1905000" cy="838200"/>
          </a:xfrm>
          <a:prstGeom prst="rect">
            <a:avLst/>
          </a:prstGeom>
          <a:noFill/>
          <a:ln w="9525">
            <a:noFill/>
            <a:miter lim="800000"/>
            <a:headEnd/>
            <a:tailEnd/>
          </a:ln>
          <a:effectLst/>
        </p:spPr>
        <p:txBody>
          <a:bodyPr/>
          <a:lstStyle/>
          <a:p>
            <a:pPr eaLnBrk="1" hangingPunct="1"/>
            <a:r>
              <a:rPr lang="en-US" sz="1600" b="1">
                <a:solidFill>
                  <a:srgbClr val="000000"/>
                </a:solidFill>
              </a:rPr>
              <a:t>Warm air rises and moves toward the poles.</a:t>
            </a:r>
          </a:p>
        </p:txBody>
      </p:sp>
      <p:sp>
        <p:nvSpPr>
          <p:cNvPr id="108561" name="Text Box 17"/>
          <p:cNvSpPr txBox="1">
            <a:spLocks noChangeArrowheads="1"/>
          </p:cNvSpPr>
          <p:nvPr/>
        </p:nvSpPr>
        <p:spPr bwMode="auto">
          <a:xfrm>
            <a:off x="5365750" y="3189288"/>
            <a:ext cx="1109663" cy="366712"/>
          </a:xfrm>
          <a:prstGeom prst="rect">
            <a:avLst/>
          </a:prstGeom>
          <a:noFill/>
          <a:ln w="9525">
            <a:noFill/>
            <a:miter lim="800000"/>
            <a:headEnd/>
            <a:tailEnd/>
          </a:ln>
          <a:effectLst/>
        </p:spPr>
        <p:txBody>
          <a:bodyPr/>
          <a:lstStyle/>
          <a:p>
            <a:pPr eaLnBrk="1" hangingPunct="1"/>
            <a:r>
              <a:rPr lang="en-US" sz="1400" b="1">
                <a:solidFill>
                  <a:srgbClr val="000000"/>
                </a:solidFill>
              </a:rPr>
              <a:t>Equator</a:t>
            </a:r>
          </a:p>
        </p:txBody>
      </p:sp>
      <p:sp>
        <p:nvSpPr>
          <p:cNvPr id="108562" name="Text Box 18"/>
          <p:cNvSpPr txBox="1">
            <a:spLocks noChangeArrowheads="1"/>
          </p:cNvSpPr>
          <p:nvPr/>
        </p:nvSpPr>
        <p:spPr bwMode="auto">
          <a:xfrm>
            <a:off x="4703763" y="3022600"/>
            <a:ext cx="1071562"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63" name="Text Box 19"/>
          <p:cNvSpPr txBox="1">
            <a:spLocks noChangeArrowheads="1"/>
          </p:cNvSpPr>
          <p:nvPr/>
        </p:nvSpPr>
        <p:spPr bwMode="auto">
          <a:xfrm>
            <a:off x="6124575" y="3109913"/>
            <a:ext cx="528638" cy="366712"/>
          </a:xfrm>
          <a:prstGeom prst="rect">
            <a:avLst/>
          </a:prstGeom>
          <a:noFill/>
          <a:ln w="9525">
            <a:noFill/>
            <a:miter lim="800000"/>
            <a:headEnd/>
            <a:tailEnd/>
          </a:ln>
          <a:effectLst/>
        </p:spPr>
        <p:txBody>
          <a:bodyPr/>
          <a:lstStyle/>
          <a:p>
            <a:pPr eaLnBrk="1" hangingPunct="1"/>
            <a:r>
              <a:rPr lang="en-US" sz="1400" b="1">
                <a:solidFill>
                  <a:srgbClr val="000000"/>
                </a:solidFill>
              </a:rPr>
              <a:t>0°</a:t>
            </a:r>
          </a:p>
        </p:txBody>
      </p:sp>
      <p:sp>
        <p:nvSpPr>
          <p:cNvPr id="108564" name="Text Box 20"/>
          <p:cNvSpPr txBox="1">
            <a:spLocks noChangeArrowheads="1"/>
          </p:cNvSpPr>
          <p:nvPr/>
        </p:nvSpPr>
        <p:spPr bwMode="auto">
          <a:xfrm>
            <a:off x="7512050" y="3086100"/>
            <a:ext cx="1630363" cy="366713"/>
          </a:xfrm>
          <a:prstGeom prst="rect">
            <a:avLst/>
          </a:prstGeom>
          <a:noFill/>
          <a:ln w="9525">
            <a:noFill/>
            <a:miter lim="800000"/>
            <a:headEnd/>
            <a:tailEnd/>
          </a:ln>
          <a:effectLst/>
        </p:spPr>
        <p:txBody>
          <a:bodyPr/>
          <a:lstStyle/>
          <a:p>
            <a:pPr eaLnBrk="1" hangingPunct="1"/>
            <a:r>
              <a:rPr lang="en-US" sz="1800" b="1">
                <a:solidFill>
                  <a:srgbClr val="000000"/>
                </a:solidFill>
              </a:rPr>
              <a:t>Solar energy</a:t>
            </a:r>
          </a:p>
        </p:txBody>
      </p:sp>
      <p:sp>
        <p:nvSpPr>
          <p:cNvPr id="108565" name="Text Box 21"/>
          <p:cNvSpPr txBox="1">
            <a:spLocks noChangeArrowheads="1"/>
          </p:cNvSpPr>
          <p:nvPr/>
        </p:nvSpPr>
        <p:spPr bwMode="auto">
          <a:xfrm>
            <a:off x="0" y="3862388"/>
            <a:ext cx="1676400" cy="757237"/>
          </a:xfrm>
          <a:prstGeom prst="rect">
            <a:avLst/>
          </a:prstGeom>
          <a:noFill/>
          <a:ln w="9525">
            <a:noFill/>
            <a:miter lim="800000"/>
            <a:headEnd/>
            <a:tailEnd/>
          </a:ln>
          <a:effectLst/>
        </p:spPr>
        <p:txBody>
          <a:bodyPr/>
          <a:lstStyle/>
          <a:p>
            <a:pPr eaLnBrk="1" hangingPunct="1"/>
            <a:r>
              <a:rPr lang="en-US" sz="1600" b="1">
                <a:solidFill>
                  <a:srgbClr val="000000"/>
                </a:solidFill>
              </a:rPr>
              <a:t>Air cools and descends at lower latitudes.</a:t>
            </a:r>
          </a:p>
        </p:txBody>
      </p:sp>
      <p:sp>
        <p:nvSpPr>
          <p:cNvPr id="108566" name="Text Box 22"/>
          <p:cNvSpPr txBox="1">
            <a:spLocks noChangeArrowheads="1"/>
          </p:cNvSpPr>
          <p:nvPr/>
        </p:nvSpPr>
        <p:spPr bwMode="auto">
          <a:xfrm>
            <a:off x="7239000" y="4114800"/>
            <a:ext cx="1905000" cy="915988"/>
          </a:xfrm>
          <a:prstGeom prst="rect">
            <a:avLst/>
          </a:prstGeom>
          <a:noFill/>
          <a:ln w="9525">
            <a:noFill/>
            <a:miter lim="800000"/>
            <a:headEnd/>
            <a:tailEnd/>
          </a:ln>
          <a:effectLst/>
        </p:spPr>
        <p:txBody>
          <a:bodyPr/>
          <a:lstStyle/>
          <a:p>
            <a:pPr eaLnBrk="1" hangingPunct="1"/>
            <a:r>
              <a:rPr lang="en-US" sz="1600" b="1">
                <a:solidFill>
                  <a:srgbClr val="000000"/>
                </a:solidFill>
              </a:rPr>
              <a:t>The highest solar energy input is at the equator.</a:t>
            </a:r>
          </a:p>
        </p:txBody>
      </p:sp>
      <p:sp>
        <p:nvSpPr>
          <p:cNvPr id="108567" name="Text Box 23"/>
          <p:cNvSpPr txBox="1">
            <a:spLocks noChangeArrowheads="1"/>
          </p:cNvSpPr>
          <p:nvPr/>
        </p:nvSpPr>
        <p:spPr bwMode="auto">
          <a:xfrm>
            <a:off x="3105150" y="3986213"/>
            <a:ext cx="2100263" cy="366712"/>
          </a:xfrm>
          <a:prstGeom prst="rect">
            <a:avLst/>
          </a:prstGeom>
          <a:noFill/>
          <a:ln w="9525">
            <a:noFill/>
            <a:miter lim="800000"/>
            <a:headEnd/>
            <a:tailEnd/>
          </a:ln>
          <a:effectLst/>
        </p:spPr>
        <p:txBody>
          <a:bodyPr/>
          <a:lstStyle/>
          <a:p>
            <a:pPr eaLnBrk="1" hangingPunct="1"/>
            <a:r>
              <a:rPr lang="en-US" sz="1200" b="1">
                <a:solidFill>
                  <a:srgbClr val="FFFFFF"/>
                </a:solidFill>
              </a:rPr>
              <a:t>Southeast trades</a:t>
            </a:r>
          </a:p>
        </p:txBody>
      </p:sp>
      <p:sp>
        <p:nvSpPr>
          <p:cNvPr id="108568" name="Text Box 24"/>
          <p:cNvSpPr txBox="1">
            <a:spLocks noChangeArrowheads="1"/>
          </p:cNvSpPr>
          <p:nvPr/>
        </p:nvSpPr>
        <p:spPr bwMode="auto">
          <a:xfrm>
            <a:off x="4519613" y="3986213"/>
            <a:ext cx="1503362" cy="366712"/>
          </a:xfrm>
          <a:prstGeom prst="rect">
            <a:avLst/>
          </a:prstGeom>
          <a:noFill/>
          <a:ln w="9525">
            <a:noFill/>
            <a:miter lim="800000"/>
            <a:headEnd/>
            <a:tailEnd/>
          </a:ln>
          <a:effectLst/>
        </p:spPr>
        <p:txBody>
          <a:bodyPr/>
          <a:lstStyle/>
          <a:p>
            <a:pPr eaLnBrk="1" hangingPunct="1"/>
            <a:r>
              <a:rPr lang="en-US" sz="1400" b="1">
                <a:solidFill>
                  <a:srgbClr val="000000"/>
                </a:solidFill>
              </a:rPr>
              <a:t>Hot deserts</a:t>
            </a:r>
          </a:p>
        </p:txBody>
      </p:sp>
      <p:sp>
        <p:nvSpPr>
          <p:cNvPr id="108569" name="Text Box 25"/>
          <p:cNvSpPr txBox="1">
            <a:spLocks noChangeArrowheads="1"/>
          </p:cNvSpPr>
          <p:nvPr/>
        </p:nvSpPr>
        <p:spPr bwMode="auto">
          <a:xfrm>
            <a:off x="5854700" y="4114800"/>
            <a:ext cx="871538" cy="366713"/>
          </a:xfrm>
          <a:prstGeom prst="rect">
            <a:avLst/>
          </a:prstGeom>
          <a:noFill/>
          <a:ln w="9525">
            <a:noFill/>
            <a:miter lim="800000"/>
            <a:headEnd/>
            <a:tailEnd/>
          </a:ln>
          <a:effectLst/>
        </p:spPr>
        <p:txBody>
          <a:bodyPr/>
          <a:lstStyle/>
          <a:p>
            <a:pPr eaLnBrk="1" hangingPunct="1"/>
            <a:r>
              <a:rPr lang="en-US" sz="1400" b="1">
                <a:solidFill>
                  <a:srgbClr val="000000"/>
                </a:solidFill>
              </a:rPr>
              <a:t>30°S</a:t>
            </a:r>
          </a:p>
        </p:txBody>
      </p:sp>
      <p:sp>
        <p:nvSpPr>
          <p:cNvPr id="108570" name="Text Box 26"/>
          <p:cNvSpPr txBox="1">
            <a:spLocks noChangeArrowheads="1"/>
          </p:cNvSpPr>
          <p:nvPr/>
        </p:nvSpPr>
        <p:spPr bwMode="auto">
          <a:xfrm>
            <a:off x="3565525" y="4330700"/>
            <a:ext cx="1389063" cy="366713"/>
          </a:xfrm>
          <a:prstGeom prst="rect">
            <a:avLst/>
          </a:prstGeom>
          <a:noFill/>
          <a:ln w="9525">
            <a:noFill/>
            <a:miter lim="800000"/>
            <a:headEnd/>
            <a:tailEnd/>
          </a:ln>
          <a:effectLst/>
        </p:spPr>
        <p:txBody>
          <a:bodyPr/>
          <a:lstStyle/>
          <a:p>
            <a:pPr eaLnBrk="1" hangingPunct="1"/>
            <a:r>
              <a:rPr lang="en-US" sz="1200" b="1">
                <a:solidFill>
                  <a:srgbClr val="FFFFFF"/>
                </a:solidFill>
              </a:rPr>
              <a:t>Westerlies</a:t>
            </a:r>
          </a:p>
        </p:txBody>
      </p:sp>
      <p:sp>
        <p:nvSpPr>
          <p:cNvPr id="108571" name="Text Box 27"/>
          <p:cNvSpPr txBox="1">
            <a:spLocks noChangeArrowheads="1"/>
          </p:cNvSpPr>
          <p:nvPr/>
        </p:nvSpPr>
        <p:spPr bwMode="auto">
          <a:xfrm>
            <a:off x="4387850" y="4330700"/>
            <a:ext cx="1071563"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72" name="Text Box 28"/>
          <p:cNvSpPr txBox="1">
            <a:spLocks noChangeArrowheads="1"/>
          </p:cNvSpPr>
          <p:nvPr/>
        </p:nvSpPr>
        <p:spPr bwMode="auto">
          <a:xfrm>
            <a:off x="3756025" y="4724400"/>
            <a:ext cx="1630363" cy="366713"/>
          </a:xfrm>
          <a:prstGeom prst="rect">
            <a:avLst/>
          </a:prstGeom>
          <a:noFill/>
          <a:ln w="9525">
            <a:noFill/>
            <a:miter lim="800000"/>
            <a:headEnd/>
            <a:tailEnd/>
          </a:ln>
          <a:effectLst/>
        </p:spPr>
        <p:txBody>
          <a:bodyPr/>
          <a:lstStyle/>
          <a:p>
            <a:pPr eaLnBrk="1" hangingPunct="1"/>
            <a:r>
              <a:rPr lang="en-US" sz="1400" b="1">
                <a:solidFill>
                  <a:srgbClr val="000000"/>
                </a:solidFill>
              </a:rPr>
              <a:t>Cold deserts</a:t>
            </a:r>
          </a:p>
        </p:txBody>
      </p:sp>
      <p:sp>
        <p:nvSpPr>
          <p:cNvPr id="108573" name="Text Box 29"/>
          <p:cNvSpPr txBox="1">
            <a:spLocks noChangeArrowheads="1"/>
          </p:cNvSpPr>
          <p:nvPr/>
        </p:nvSpPr>
        <p:spPr bwMode="auto">
          <a:xfrm>
            <a:off x="5181600" y="4779963"/>
            <a:ext cx="871538" cy="366712"/>
          </a:xfrm>
          <a:prstGeom prst="rect">
            <a:avLst/>
          </a:prstGeom>
          <a:noFill/>
          <a:ln w="9525">
            <a:noFill/>
            <a:miter lim="800000"/>
            <a:headEnd/>
            <a:tailEnd/>
          </a:ln>
          <a:effectLst/>
        </p:spPr>
        <p:txBody>
          <a:bodyPr/>
          <a:lstStyle/>
          <a:p>
            <a:pPr eaLnBrk="1" hangingPunct="1"/>
            <a:r>
              <a:rPr lang="en-US" sz="1400" b="1">
                <a:solidFill>
                  <a:srgbClr val="000000"/>
                </a:solidFill>
              </a:rPr>
              <a:t>60°S</a:t>
            </a:r>
          </a:p>
        </p:txBody>
      </p:sp>
      <p:sp>
        <p:nvSpPr>
          <p:cNvPr id="108574" name="Line 30"/>
          <p:cNvSpPr>
            <a:spLocks noChangeShapeType="1"/>
          </p:cNvSpPr>
          <p:nvPr/>
        </p:nvSpPr>
        <p:spPr bwMode="auto">
          <a:xfrm>
            <a:off x="1763713" y="2257425"/>
            <a:ext cx="75882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08575" name="Line 31"/>
          <p:cNvSpPr>
            <a:spLocks noChangeShapeType="1"/>
          </p:cNvSpPr>
          <p:nvPr/>
        </p:nvSpPr>
        <p:spPr bwMode="auto">
          <a:xfrm>
            <a:off x="1752600" y="3236913"/>
            <a:ext cx="6096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08576" name="Line 32"/>
          <p:cNvSpPr>
            <a:spLocks noChangeShapeType="1"/>
          </p:cNvSpPr>
          <p:nvPr/>
        </p:nvSpPr>
        <p:spPr bwMode="auto">
          <a:xfrm>
            <a:off x="1752600" y="4267200"/>
            <a:ext cx="762000" cy="0"/>
          </a:xfrm>
          <a:prstGeom prst="line">
            <a:avLst/>
          </a:prstGeom>
          <a:noFill/>
          <a:ln w="19050">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974344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13_04"/>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174750" y="850900"/>
            <a:ext cx="6794500" cy="5588000"/>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idx="4294967295"/>
          </p:nvPr>
        </p:nvSpPr>
        <p:spPr>
          <a:xfrm>
            <a:off x="266700" y="227013"/>
            <a:ext cx="8724900" cy="487362"/>
          </a:xfrm>
        </p:spPr>
        <p:txBody>
          <a:bodyPr lIns="0" tIns="0" rIns="0" bIns="0" anchor="t">
            <a:spAutoFit/>
          </a:bodyPr>
          <a:lstStyle/>
          <a:p>
            <a:r>
              <a:rPr lang="en-US" altLang="en-US"/>
              <a:t>Climate patterns and moisture distribution</a:t>
            </a:r>
          </a:p>
        </p:txBody>
      </p:sp>
    </p:spTree>
    <p:extLst>
      <p:ext uri="{BB962C8B-B14F-4D97-AF65-F5344CB8AC3E}">
        <p14:creationId xmlns:p14="http://schemas.microsoft.com/office/powerpoint/2010/main" val="1436615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a:xfrm>
            <a:off x="266700" y="227013"/>
            <a:ext cx="7772400" cy="487362"/>
          </a:xfrm>
        </p:spPr>
        <p:txBody>
          <a:bodyPr lIns="0" tIns="0" rIns="0" bIns="0" anchor="t">
            <a:spAutoFit/>
          </a:bodyPr>
          <a:lstStyle/>
          <a:p>
            <a:r>
              <a:rPr lang="en-US" altLang="en-US"/>
              <a:t>Storms pose hazards</a:t>
            </a:r>
          </a:p>
        </p:txBody>
      </p:sp>
      <p:sp>
        <p:nvSpPr>
          <p:cNvPr id="138243" name="Content Placeholder 2"/>
          <p:cNvSpPr>
            <a:spLocks noGrp="1"/>
          </p:cNvSpPr>
          <p:nvPr>
            <p:ph idx="4294967295"/>
          </p:nvPr>
        </p:nvSpPr>
        <p:spPr>
          <a:xfrm>
            <a:off x="179388" y="1219200"/>
            <a:ext cx="8788400" cy="4273550"/>
          </a:xfrm>
        </p:spPr>
        <p:txBody>
          <a:bodyPr anchor="ctr">
            <a:spAutoFit/>
          </a:bodyPr>
          <a:lstStyle/>
          <a:p>
            <a:r>
              <a:rPr lang="en-US" altLang="en-US"/>
              <a:t>Atmospheric conditions can produce dangerous storms</a:t>
            </a:r>
          </a:p>
          <a:p>
            <a:r>
              <a:rPr lang="en-US" altLang="en-US" b="1"/>
              <a:t>Hurricanes </a:t>
            </a:r>
            <a:r>
              <a:rPr lang="en-US" altLang="en-US"/>
              <a:t>(typhoons, cyclones): form when winds rush into areas of low pressure</a:t>
            </a:r>
          </a:p>
          <a:p>
            <a:pPr lvl="1" indent="-247650"/>
            <a:r>
              <a:rPr lang="en-US" altLang="en-US"/>
              <a:t>Warm, moist air over the topical oceans rises</a:t>
            </a:r>
          </a:p>
          <a:p>
            <a:pPr lvl="1" indent="-247650"/>
            <a:r>
              <a:rPr lang="en-US" altLang="en-US"/>
              <a:t>Drawing up huge amounts of water vapor</a:t>
            </a:r>
          </a:p>
          <a:p>
            <a:pPr lvl="1" indent="-247650"/>
            <a:r>
              <a:rPr lang="en-US" altLang="en-US"/>
              <a:t>Which falls as heavy rains</a:t>
            </a:r>
          </a:p>
          <a:p>
            <a:r>
              <a:rPr lang="en-US" altLang="en-US" b="1"/>
              <a:t>Tornadoes</a:t>
            </a:r>
            <a:r>
              <a:rPr lang="en-US" altLang="en-US"/>
              <a:t>: form when warm air meets cold air</a:t>
            </a:r>
          </a:p>
          <a:p>
            <a:pPr lvl="1" indent="-247650"/>
            <a:r>
              <a:rPr lang="en-US" altLang="en-US"/>
              <a:t>Quickly rising warm air forms a powerful convective current (spinning funnel)</a:t>
            </a:r>
          </a:p>
        </p:txBody>
      </p:sp>
    </p:spTree>
    <p:extLst>
      <p:ext uri="{BB962C8B-B14F-4D97-AF65-F5344CB8AC3E}">
        <p14:creationId xmlns:p14="http://schemas.microsoft.com/office/powerpoint/2010/main" val="3822012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idx="4294967295"/>
          </p:nvPr>
        </p:nvSpPr>
        <p:spPr>
          <a:xfrm>
            <a:off x="279400" y="227013"/>
            <a:ext cx="7772400" cy="487362"/>
          </a:xfrm>
        </p:spPr>
        <p:txBody>
          <a:bodyPr lIns="0" tIns="0" rIns="0" bIns="0" anchor="t">
            <a:spAutoFit/>
          </a:bodyPr>
          <a:lstStyle/>
          <a:p>
            <a:r>
              <a:rPr lang="en-US" altLang="en-US"/>
              <a:t>We need to understand the atmosphere</a:t>
            </a:r>
          </a:p>
        </p:txBody>
      </p:sp>
      <p:sp>
        <p:nvSpPr>
          <p:cNvPr id="140291" name="Content Placeholder 2"/>
          <p:cNvSpPr>
            <a:spLocks noGrp="1"/>
          </p:cNvSpPr>
          <p:nvPr>
            <p:ph idx="4294967295"/>
          </p:nvPr>
        </p:nvSpPr>
        <p:spPr>
          <a:xfrm>
            <a:off x="177800" y="4575175"/>
            <a:ext cx="8788400" cy="1868488"/>
          </a:xfrm>
        </p:spPr>
        <p:txBody>
          <a:bodyPr anchor="ctr">
            <a:spAutoFit/>
          </a:bodyPr>
          <a:lstStyle/>
          <a:p>
            <a:r>
              <a:rPr lang="en-US" altLang="en-US"/>
              <a:t>Understanding how the atmosphere works helps us to:</a:t>
            </a:r>
          </a:p>
          <a:p>
            <a:pPr lvl="1" indent="-247650"/>
            <a:r>
              <a:rPr lang="en-US" altLang="en-US"/>
              <a:t>Predict violent storms and protect people</a:t>
            </a:r>
          </a:p>
          <a:p>
            <a:pPr lvl="1" indent="-247650"/>
            <a:r>
              <a:rPr lang="en-US" altLang="en-US"/>
              <a:t>Comprehend how pollution affects climate, ecosystems, economies, and human health</a:t>
            </a:r>
          </a:p>
        </p:txBody>
      </p:sp>
      <p:pic>
        <p:nvPicPr>
          <p:cNvPr id="140293" name="Picture 5" descr="13_05"/>
          <p:cNvPicPr>
            <a:picLocks noChangeAspect="1" noChangeArrowheads="1"/>
          </p:cNvPicPr>
          <p:nvPr/>
        </p:nvPicPr>
        <p:blipFill>
          <a:blip r:embed="rId3">
            <a:extLst>
              <a:ext uri="{28A0092B-C50C-407E-A947-70E740481C1C}">
                <a14:useLocalDpi xmlns:a14="http://schemas.microsoft.com/office/drawing/2010/main" val="0"/>
              </a:ext>
            </a:extLst>
          </a:blip>
          <a:srcRect b="52074"/>
          <a:stretch>
            <a:fillRect/>
          </a:stretch>
        </p:blipFill>
        <p:spPr bwMode="auto">
          <a:xfrm>
            <a:off x="307975" y="1027113"/>
            <a:ext cx="4187825" cy="3387725"/>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13_05"/>
          <p:cNvPicPr>
            <a:picLocks noChangeAspect="1" noChangeArrowheads="1"/>
          </p:cNvPicPr>
          <p:nvPr/>
        </p:nvPicPr>
        <p:blipFill>
          <a:blip r:embed="rId3">
            <a:extLst>
              <a:ext uri="{28A0092B-C50C-407E-A947-70E740481C1C}">
                <a14:useLocalDpi xmlns:a14="http://schemas.microsoft.com/office/drawing/2010/main" val="0"/>
              </a:ext>
            </a:extLst>
          </a:blip>
          <a:srcRect t="49951" b="2507"/>
          <a:stretch>
            <a:fillRect/>
          </a:stretch>
        </p:blipFill>
        <p:spPr bwMode="auto">
          <a:xfrm>
            <a:off x="4648200" y="1028700"/>
            <a:ext cx="4187825" cy="33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light_earth_atmosphere_comet_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738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nGlobalPres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2" y="0"/>
            <a:ext cx="9026557" cy="6858000"/>
          </a:xfrm>
          <a:prstGeom prst="rect">
            <a:avLst/>
          </a:prstGeom>
        </p:spPr>
      </p:pic>
      <p:sp>
        <p:nvSpPr>
          <p:cNvPr id="4" name="TextBox 3"/>
          <p:cNvSpPr txBox="1"/>
          <p:nvPr/>
        </p:nvSpPr>
        <p:spPr>
          <a:xfrm>
            <a:off x="1213909" y="2384379"/>
            <a:ext cx="6884216" cy="584776"/>
          </a:xfrm>
          <a:prstGeom prst="rect">
            <a:avLst/>
          </a:prstGeom>
          <a:noFill/>
        </p:spPr>
        <p:txBody>
          <a:bodyPr wrap="none" rtlCol="0">
            <a:spAutoFit/>
          </a:bodyPr>
          <a:lstStyle/>
          <a:p>
            <a:r>
              <a:rPr lang="en-US" sz="3200" b="1" dirty="0" smtClean="0">
                <a:solidFill>
                  <a:srgbClr val="FF0000"/>
                </a:solidFill>
              </a:rPr>
              <a:t>REGIONS OF HIGH AND LOW PRESSURE</a:t>
            </a:r>
            <a:endParaRPr lang="en-US" sz="3200" b="1" dirty="0">
              <a:solidFill>
                <a:srgbClr val="FF0000"/>
              </a:solidFill>
            </a:endParaRPr>
          </a:p>
        </p:txBody>
      </p:sp>
    </p:spTree>
    <p:extLst>
      <p:ext uri="{BB962C8B-B14F-4D97-AF65-F5344CB8AC3E}">
        <p14:creationId xmlns:p14="http://schemas.microsoft.com/office/powerpoint/2010/main" val="23274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Climate &amp; Weather</a:t>
            </a:r>
            <a:endParaRPr lang="en-US" dirty="0"/>
          </a:p>
        </p:txBody>
      </p:sp>
      <p:sp>
        <p:nvSpPr>
          <p:cNvPr id="6" name="Text Placeholder 5"/>
          <p:cNvSpPr>
            <a:spLocks noGrp="1"/>
          </p:cNvSpPr>
          <p:nvPr>
            <p:ph type="body" idx="1"/>
          </p:nvPr>
        </p:nvSpPr>
        <p:spPr/>
        <p:txBody>
          <a:bodyPr/>
          <a:lstStyle/>
          <a:p>
            <a:r>
              <a:rPr lang="en-US" dirty="0" smtClean="0"/>
              <a:t>Weather is…</a:t>
            </a:r>
            <a:endParaRPr lang="en-US" dirty="0"/>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smtClean="0"/>
              <a:t>Climate is…</a:t>
            </a:r>
            <a:endParaRPr lang="en-US" dirty="0"/>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201336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hlinkClick r:id="rId2" action="ppaction://hlinkfile"/>
              </a:rPr>
              <a:t>Factors That Influence Weather</a:t>
            </a:r>
            <a:endParaRPr lang="en-US" dirty="0"/>
          </a:p>
        </p:txBody>
      </p:sp>
      <p:sp>
        <p:nvSpPr>
          <p:cNvPr id="8" name="Content Placeholder 7"/>
          <p:cNvSpPr>
            <a:spLocks noGrp="1"/>
          </p:cNvSpPr>
          <p:nvPr>
            <p:ph idx="1"/>
          </p:nvPr>
        </p:nvSpPr>
        <p:spPr>
          <a:xfrm>
            <a:off x="457200" y="1143000"/>
            <a:ext cx="8686800" cy="5410200"/>
          </a:xfrm>
        </p:spPr>
        <p:txBody>
          <a:bodyPr>
            <a:normAutofit fontScale="85000" lnSpcReduction="10000"/>
          </a:bodyPr>
          <a:lstStyle/>
          <a:p>
            <a:r>
              <a:rPr lang="en-US" dirty="0" smtClean="0"/>
              <a:t>Atmosphere: greenhouse effect, latent heat due to water phase changes, water cycle, winds, air mass collisions</a:t>
            </a:r>
          </a:p>
          <a:p>
            <a:r>
              <a:rPr lang="en-US" dirty="0" smtClean="0"/>
              <a:t>Latitude: Direct rays vs. oblique rays, snow creates </a:t>
            </a:r>
            <a:r>
              <a:rPr lang="en-US" dirty="0" err="1" smtClean="0"/>
              <a:t>albedo</a:t>
            </a:r>
            <a:r>
              <a:rPr lang="en-US" dirty="0" smtClean="0"/>
              <a:t> area</a:t>
            </a:r>
          </a:p>
          <a:p>
            <a:r>
              <a:rPr lang="en-US" dirty="0" smtClean="0"/>
              <a:t>Topography: </a:t>
            </a:r>
          </a:p>
          <a:p>
            <a:pPr lvl="1"/>
            <a:r>
              <a:rPr lang="en-US" dirty="0" smtClean="0"/>
              <a:t>Uneven surface ultimately causes winds</a:t>
            </a:r>
            <a:endParaRPr lang="en-US" dirty="0"/>
          </a:p>
          <a:p>
            <a:pPr lvl="1"/>
            <a:r>
              <a:rPr lang="en-US" dirty="0" smtClean="0"/>
              <a:t>rain falls on mountain sides closer to oceans</a:t>
            </a:r>
          </a:p>
          <a:p>
            <a:r>
              <a:rPr lang="en-US" dirty="0" smtClean="0"/>
              <a:t>Water’s heat carrying capacity: range of temperature different for coastal vs. inland at same latitude, </a:t>
            </a:r>
          </a:p>
          <a:p>
            <a:r>
              <a:rPr lang="en-US" dirty="0" smtClean="0"/>
              <a:t>Human Influence: ∆ in topography → less trees → less oxygen, water &amp; more CO</a:t>
            </a:r>
            <a:r>
              <a:rPr lang="en-US" baseline="-25000" dirty="0" smtClean="0"/>
              <a:t>2</a:t>
            </a:r>
            <a:r>
              <a:rPr lang="en-US" dirty="0"/>
              <a:t>;</a:t>
            </a:r>
            <a:r>
              <a:rPr lang="en-US" dirty="0" smtClean="0"/>
              <a:t> Burning fuels → adds green house gases to atmosphere, puts particulates in atmosphere</a:t>
            </a:r>
            <a:endParaRPr lang="en-US" baseline="-25000" dirty="0" smtClean="0"/>
          </a:p>
          <a:p>
            <a:endParaRPr lang="en-US" dirty="0" smtClean="0"/>
          </a:p>
        </p:txBody>
      </p:sp>
    </p:spTree>
    <p:extLst>
      <p:ext uri="{BB962C8B-B14F-4D97-AF65-F5344CB8AC3E}">
        <p14:creationId xmlns:p14="http://schemas.microsoft.com/office/powerpoint/2010/main" val="227826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1627</Words>
  <Application>Microsoft Office PowerPoint</Application>
  <PresentationFormat>On-screen Show (4:3)</PresentationFormat>
  <Paragraphs>204</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Troposphere’s Pattern of Air Movement &amp; Its Influence on Regional Climates &amp; Local Weather</vt:lpstr>
      <vt:lpstr>PowerPoint Presentation</vt:lpstr>
      <vt:lpstr>PowerPoint Presentation</vt:lpstr>
      <vt:lpstr>Latitude</vt:lpstr>
      <vt:lpstr>PowerPoint Presentation</vt:lpstr>
      <vt:lpstr>PowerPoint Presentation</vt:lpstr>
      <vt:lpstr>Difference Between Climate &amp; Weather</vt:lpstr>
      <vt:lpstr>Factors That Influence Weather</vt:lpstr>
      <vt:lpstr>Interrelation Between Water Cycle &amp; the Atmosphere</vt:lpstr>
      <vt:lpstr>Cloud &amp; Precipitation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&amp; Local Wind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&amp;  Low  Pressure</vt:lpstr>
      <vt:lpstr>Pressure-gradient force </vt:lpstr>
      <vt:lpstr>PowerPoint Presentation</vt:lpstr>
      <vt:lpstr>PowerPoint Presentation</vt:lpstr>
      <vt:lpstr>PowerPoint Presentation</vt:lpstr>
      <vt:lpstr>Coriolis Effect on Horizontal Direction</vt:lpstr>
      <vt:lpstr>The Different Forces That Effect Winds</vt:lpstr>
      <vt:lpstr>PowerPoint Presentation</vt:lpstr>
      <vt:lpstr>PowerPoint Presentation</vt:lpstr>
      <vt:lpstr>PowerPoint Presentation</vt:lpstr>
      <vt:lpstr>PowerPoint Presentation</vt:lpstr>
      <vt:lpstr>Isobars &amp; wind speeds</vt:lpstr>
      <vt:lpstr>PowerPoint Presentation</vt:lpstr>
      <vt:lpstr>Friction’s Effect</vt:lpstr>
      <vt:lpstr>Notice the direction of wind of the two pressure systems.  </vt:lpstr>
      <vt:lpstr>Isobars with Fronts</vt:lpstr>
      <vt:lpstr>Vertical Airflow for Cyclones &amp; Anticyclones</vt:lpstr>
      <vt:lpstr>PowerPoint Presentation</vt:lpstr>
      <vt:lpstr>PowerPoint Presentation</vt:lpstr>
      <vt:lpstr>Global Air Circulation</vt:lpstr>
      <vt:lpstr>Climate patterns and moisture distribution</vt:lpstr>
      <vt:lpstr>Storms pose hazards</vt:lpstr>
      <vt:lpstr>We need to understand the atmosphere</vt:lpstr>
    </vt:vector>
  </TitlesOfParts>
  <Company>dcsb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Kevin E.</dc:creator>
  <cp:lastModifiedBy>Jill M. Hansen</cp:lastModifiedBy>
  <cp:revision>46</cp:revision>
  <dcterms:created xsi:type="dcterms:W3CDTF">2013-06-14T14:10:49Z</dcterms:created>
  <dcterms:modified xsi:type="dcterms:W3CDTF">2015-02-23T21:22:11Z</dcterms:modified>
</cp:coreProperties>
</file>