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0" r:id="rId5"/>
    <p:sldId id="259" r:id="rId6"/>
    <p:sldId id="270" r:id="rId7"/>
    <p:sldId id="264" r:id="rId8"/>
    <p:sldId id="262" r:id="rId9"/>
    <p:sldId id="263" r:id="rId10"/>
    <p:sldId id="261" r:id="rId11"/>
    <p:sldId id="266" r:id="rId12"/>
    <p:sldId id="265" r:id="rId13"/>
    <p:sldId id="267" r:id="rId14"/>
    <p:sldId id="268" r:id="rId15"/>
    <p:sldId id="269"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70" d="100"/>
          <a:sy n="70" d="100"/>
        </p:scale>
        <p:origin x="-203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printerSettings" Target="printerSettings/printerSettings1.bin"/><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6FA10BC-54A4-E54B-8100-EB3C61313FF1}"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EBD86-2F45-9543-B813-BF0EB38A89EA}" type="slidenum">
              <a:rPr lang="en-US" smtClean="0"/>
              <a:t>‹#›</a:t>
            </a:fld>
            <a:endParaRPr lang="en-US"/>
          </a:p>
        </p:txBody>
      </p:sp>
    </p:spTree>
    <p:extLst>
      <p:ext uri="{BB962C8B-B14F-4D97-AF65-F5344CB8AC3E}">
        <p14:creationId xmlns:p14="http://schemas.microsoft.com/office/powerpoint/2010/main" val="31453889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A10BC-54A4-E54B-8100-EB3C61313FF1}"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EBD86-2F45-9543-B813-BF0EB38A89EA}" type="slidenum">
              <a:rPr lang="en-US" smtClean="0"/>
              <a:t>‹#›</a:t>
            </a:fld>
            <a:endParaRPr lang="en-US"/>
          </a:p>
        </p:txBody>
      </p:sp>
    </p:spTree>
    <p:extLst>
      <p:ext uri="{BB962C8B-B14F-4D97-AF65-F5344CB8AC3E}">
        <p14:creationId xmlns:p14="http://schemas.microsoft.com/office/powerpoint/2010/main" val="39034989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A10BC-54A4-E54B-8100-EB3C61313FF1}"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EBD86-2F45-9543-B813-BF0EB38A89EA}" type="slidenum">
              <a:rPr lang="en-US" smtClean="0"/>
              <a:t>‹#›</a:t>
            </a:fld>
            <a:endParaRPr lang="en-US"/>
          </a:p>
        </p:txBody>
      </p:sp>
    </p:spTree>
    <p:extLst>
      <p:ext uri="{BB962C8B-B14F-4D97-AF65-F5344CB8AC3E}">
        <p14:creationId xmlns:p14="http://schemas.microsoft.com/office/powerpoint/2010/main" val="42750274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6FA10BC-54A4-E54B-8100-EB3C61313FF1}"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EBD86-2F45-9543-B813-BF0EB38A89EA}" type="slidenum">
              <a:rPr lang="en-US" smtClean="0"/>
              <a:t>‹#›</a:t>
            </a:fld>
            <a:endParaRPr lang="en-US"/>
          </a:p>
        </p:txBody>
      </p:sp>
    </p:spTree>
    <p:extLst>
      <p:ext uri="{BB962C8B-B14F-4D97-AF65-F5344CB8AC3E}">
        <p14:creationId xmlns:p14="http://schemas.microsoft.com/office/powerpoint/2010/main" val="18762478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FA10BC-54A4-E54B-8100-EB3C61313FF1}" type="datetimeFigureOut">
              <a:rPr lang="en-US" smtClean="0"/>
              <a:t>3/19/14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0DEBD86-2F45-9543-B813-BF0EB38A89EA}" type="slidenum">
              <a:rPr lang="en-US" smtClean="0"/>
              <a:t>‹#›</a:t>
            </a:fld>
            <a:endParaRPr lang="en-US"/>
          </a:p>
        </p:txBody>
      </p:sp>
    </p:spTree>
    <p:extLst>
      <p:ext uri="{BB962C8B-B14F-4D97-AF65-F5344CB8AC3E}">
        <p14:creationId xmlns:p14="http://schemas.microsoft.com/office/powerpoint/2010/main" val="3280090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6FA10BC-54A4-E54B-8100-EB3C61313FF1}" type="datetimeFigureOut">
              <a:rPr lang="en-US" smtClean="0"/>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EBD86-2F45-9543-B813-BF0EB38A89EA}" type="slidenum">
              <a:rPr lang="en-US" smtClean="0"/>
              <a:t>‹#›</a:t>
            </a:fld>
            <a:endParaRPr lang="en-US"/>
          </a:p>
        </p:txBody>
      </p:sp>
    </p:spTree>
    <p:extLst>
      <p:ext uri="{BB962C8B-B14F-4D97-AF65-F5344CB8AC3E}">
        <p14:creationId xmlns:p14="http://schemas.microsoft.com/office/powerpoint/2010/main" val="10957194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6FA10BC-54A4-E54B-8100-EB3C61313FF1}" type="datetimeFigureOut">
              <a:rPr lang="en-US" smtClean="0"/>
              <a:t>3/19/14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0DEBD86-2F45-9543-B813-BF0EB38A89EA}" type="slidenum">
              <a:rPr lang="en-US" smtClean="0"/>
              <a:t>‹#›</a:t>
            </a:fld>
            <a:endParaRPr lang="en-US"/>
          </a:p>
        </p:txBody>
      </p:sp>
    </p:spTree>
    <p:extLst>
      <p:ext uri="{BB962C8B-B14F-4D97-AF65-F5344CB8AC3E}">
        <p14:creationId xmlns:p14="http://schemas.microsoft.com/office/powerpoint/2010/main" val="246491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6FA10BC-54A4-E54B-8100-EB3C61313FF1}" type="datetimeFigureOut">
              <a:rPr lang="en-US" smtClean="0"/>
              <a:t>3/19/14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0DEBD86-2F45-9543-B813-BF0EB38A89EA}" type="slidenum">
              <a:rPr lang="en-US" smtClean="0"/>
              <a:t>‹#›</a:t>
            </a:fld>
            <a:endParaRPr lang="en-US"/>
          </a:p>
        </p:txBody>
      </p:sp>
    </p:spTree>
    <p:extLst>
      <p:ext uri="{BB962C8B-B14F-4D97-AF65-F5344CB8AC3E}">
        <p14:creationId xmlns:p14="http://schemas.microsoft.com/office/powerpoint/2010/main" val="3405586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FA10BC-54A4-E54B-8100-EB3C61313FF1}" type="datetimeFigureOut">
              <a:rPr lang="en-US" smtClean="0"/>
              <a:t>3/19/14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0DEBD86-2F45-9543-B813-BF0EB38A89EA}" type="slidenum">
              <a:rPr lang="en-US" smtClean="0"/>
              <a:t>‹#›</a:t>
            </a:fld>
            <a:endParaRPr lang="en-US"/>
          </a:p>
        </p:txBody>
      </p:sp>
    </p:spTree>
    <p:extLst>
      <p:ext uri="{BB962C8B-B14F-4D97-AF65-F5344CB8AC3E}">
        <p14:creationId xmlns:p14="http://schemas.microsoft.com/office/powerpoint/2010/main" val="611996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A10BC-54A4-E54B-8100-EB3C61313FF1}" type="datetimeFigureOut">
              <a:rPr lang="en-US" smtClean="0"/>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EBD86-2F45-9543-B813-BF0EB38A89EA}" type="slidenum">
              <a:rPr lang="en-US" smtClean="0"/>
              <a:t>‹#›</a:t>
            </a:fld>
            <a:endParaRPr lang="en-US"/>
          </a:p>
        </p:txBody>
      </p:sp>
    </p:spTree>
    <p:extLst>
      <p:ext uri="{BB962C8B-B14F-4D97-AF65-F5344CB8AC3E}">
        <p14:creationId xmlns:p14="http://schemas.microsoft.com/office/powerpoint/2010/main" val="129444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FA10BC-54A4-E54B-8100-EB3C61313FF1}" type="datetimeFigureOut">
              <a:rPr lang="en-US" smtClean="0"/>
              <a:t>3/19/14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0DEBD86-2F45-9543-B813-BF0EB38A89EA}" type="slidenum">
              <a:rPr lang="en-US" smtClean="0"/>
              <a:t>‹#›</a:t>
            </a:fld>
            <a:endParaRPr lang="en-US"/>
          </a:p>
        </p:txBody>
      </p:sp>
    </p:spTree>
    <p:extLst>
      <p:ext uri="{BB962C8B-B14F-4D97-AF65-F5344CB8AC3E}">
        <p14:creationId xmlns:p14="http://schemas.microsoft.com/office/powerpoint/2010/main" val="40523606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FA10BC-54A4-E54B-8100-EB3C61313FF1}" type="datetimeFigureOut">
              <a:rPr lang="en-US" smtClean="0"/>
              <a:t>3/19/14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EBD86-2F45-9543-B813-BF0EB38A89EA}" type="slidenum">
              <a:rPr lang="en-US" smtClean="0"/>
              <a:t>‹#›</a:t>
            </a:fld>
            <a:endParaRPr lang="en-US"/>
          </a:p>
        </p:txBody>
      </p:sp>
    </p:spTree>
    <p:extLst>
      <p:ext uri="{BB962C8B-B14F-4D97-AF65-F5344CB8AC3E}">
        <p14:creationId xmlns:p14="http://schemas.microsoft.com/office/powerpoint/2010/main" val="429001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718487" y="501346"/>
            <a:ext cx="2394405" cy="584776"/>
          </a:xfrm>
          <a:prstGeom prst="rect">
            <a:avLst/>
          </a:prstGeom>
          <a:noFill/>
        </p:spPr>
        <p:txBody>
          <a:bodyPr wrap="none" rtlCol="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OBJECTIVE  4</a:t>
            </a:r>
            <a:endParaRPr lang="en-US" sz="3200" dirty="0"/>
          </a:p>
        </p:txBody>
      </p:sp>
      <p:sp>
        <p:nvSpPr>
          <p:cNvPr id="6" name="TextBox 5"/>
          <p:cNvSpPr txBox="1"/>
          <p:nvPr/>
        </p:nvSpPr>
        <p:spPr>
          <a:xfrm>
            <a:off x="4611684" y="501346"/>
            <a:ext cx="3874779" cy="584776"/>
          </a:xfrm>
          <a:prstGeom prst="rect">
            <a:avLst/>
          </a:prstGeom>
          <a:noFill/>
        </p:spPr>
        <p:txBody>
          <a:bodyPr wrap="none" rtlCol="0">
            <a:spAutoFit/>
          </a:bodyPr>
          <a:lstStyle/>
          <a:p>
            <a:r>
              <a:rPr lang="en-US" sz="32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ESSENTIAL QUESTION</a:t>
            </a:r>
            <a:endParaRPr lang="en-US" sz="3200" dirty="0"/>
          </a:p>
        </p:txBody>
      </p:sp>
      <p:sp>
        <p:nvSpPr>
          <p:cNvPr id="7" name="TextBox 6"/>
          <p:cNvSpPr txBox="1"/>
          <p:nvPr/>
        </p:nvSpPr>
        <p:spPr>
          <a:xfrm>
            <a:off x="162054" y="2740694"/>
            <a:ext cx="7777615" cy="1815882"/>
          </a:xfrm>
          <a:prstGeom prst="rect">
            <a:avLst/>
          </a:prstGeom>
          <a:noFill/>
        </p:spPr>
        <p:txBody>
          <a:bodyPr wrap="none" rtlCol="0">
            <a:spAutoFit/>
          </a:bodyPr>
          <a:lstStyle/>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WHAT  HAS  BEEN  THE  IMPACT  OF  POPULATION</a:t>
            </a:r>
          </a:p>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GROWTH  UPON  THE  RESOURCES  OF  COUNTRIES</a:t>
            </a:r>
          </a:p>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AT  CONTRASTING  LEVELS  OF  ECONOMIC  </a:t>
            </a:r>
          </a:p>
          <a:p>
            <a:r>
              <a:rPr lang="en-US" sz="28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DEVELOPMENT ?</a:t>
            </a:r>
            <a:endParaRPr lang="en-US" sz="2800" dirty="0"/>
          </a:p>
        </p:txBody>
      </p:sp>
    </p:spTree>
    <p:extLst>
      <p:ext uri="{BB962C8B-B14F-4D97-AF65-F5344CB8AC3E}">
        <p14:creationId xmlns:p14="http://schemas.microsoft.com/office/powerpoint/2010/main" val="258221076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TextBox 2"/>
          <p:cNvSpPr txBox="1"/>
          <p:nvPr/>
        </p:nvSpPr>
        <p:spPr>
          <a:xfrm>
            <a:off x="616857" y="163286"/>
            <a:ext cx="7907734" cy="1077218"/>
          </a:xfrm>
          <a:prstGeom prst="rect">
            <a:avLst/>
          </a:prstGeom>
          <a:noFill/>
        </p:spPr>
        <p:txBody>
          <a:bodyPr wrap="none" rtlCol="0">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00"/>
                </a:solidFill>
                <a:effectLst>
                  <a:outerShdw blurRad="50800" dist="40000" dir="5400000" algn="tl" rotWithShape="0">
                    <a:srgbClr val="000000">
                      <a:shade val="5000"/>
                      <a:satMod val="120000"/>
                      <a:alpha val="33000"/>
                    </a:srgbClr>
                  </a:outerShdw>
                </a:effectLst>
              </a:rPr>
              <a:t>POLICIES AIMED AT RESOLVING POPULATION </a:t>
            </a:r>
          </a:p>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00"/>
                </a:solidFill>
                <a:effectLst>
                  <a:outerShdw blurRad="50800" dist="40000" dir="5400000" algn="tl" rotWithShape="0">
                    <a:srgbClr val="000000">
                      <a:shade val="5000"/>
                      <a:satMod val="120000"/>
                      <a:alpha val="33000"/>
                    </a:srgbClr>
                  </a:outerShdw>
                </a:effectLst>
              </a:rPr>
              <a:t>ISSUES INCLUDE:</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00"/>
              </a:solidFill>
              <a:effectLst>
                <a:outerShdw blurRad="50800" dist="40000" dir="5400000" algn="tl" rotWithShape="0">
                  <a:srgbClr val="000000">
                    <a:shade val="5000"/>
                    <a:satMod val="120000"/>
                    <a:alpha val="33000"/>
                  </a:srgbClr>
                </a:outerShdw>
              </a:effectLst>
            </a:endParaRPr>
          </a:p>
        </p:txBody>
      </p:sp>
      <p:sp>
        <p:nvSpPr>
          <p:cNvPr id="4" name="TextBox 3"/>
          <p:cNvSpPr txBox="1"/>
          <p:nvPr/>
        </p:nvSpPr>
        <p:spPr>
          <a:xfrm>
            <a:off x="254000" y="1905000"/>
            <a:ext cx="8100695" cy="1077218"/>
          </a:xfrm>
          <a:prstGeom prst="rect">
            <a:avLst/>
          </a:prstGeom>
          <a:noFill/>
        </p:spPr>
        <p:txBody>
          <a:bodyPr wrap="none" rtlCol="0">
            <a:spAutoFit/>
          </a:bodyPr>
          <a:lstStyle/>
          <a:p>
            <a:pPr marL="514350" indent="-514350">
              <a:buAutoNum type="arabicPeriod"/>
            </a:pP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00"/>
                </a:solidFill>
                <a:effectLst>
                  <a:outerShdw blurRad="50800" dist="40000" dir="5400000" algn="tl" rotWithShape="0">
                    <a:srgbClr val="000000">
                      <a:shade val="5000"/>
                      <a:satMod val="120000"/>
                      <a:alpha val="33000"/>
                    </a:srgbClr>
                  </a:outerShdw>
                </a:effectLst>
              </a:rPr>
              <a:t>SUSTAINABLE AND MORE PRODUCTIVE</a:t>
            </a:r>
          </a:p>
          <a:p>
            <a:r>
              <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00"/>
                </a:solidFill>
                <a:effectLst>
                  <a:outerShdw blurRad="50800" dist="40000" dir="5400000" algn="tl" rotWithShape="0">
                    <a:srgbClr val="000000">
                      <a:shade val="5000"/>
                      <a:satMod val="120000"/>
                      <a:alpha val="33000"/>
                    </a:srgbClr>
                  </a:outerShdw>
                </a:effectLst>
              </a:rPr>
              <a:t>	</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00"/>
                </a:solidFill>
                <a:effectLst>
                  <a:outerShdw blurRad="50800" dist="40000" dir="5400000" algn="tl" rotWithShape="0">
                    <a:srgbClr val="000000">
                      <a:shade val="5000"/>
                      <a:satMod val="120000"/>
                      <a:alpha val="33000"/>
                    </a:srgbClr>
                  </a:outerShdw>
                </a:effectLst>
              </a:rPr>
              <a:t> FARMING METHODS IN LEDCs AND MEDCs.</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00"/>
              </a:solidFill>
              <a:effectLst>
                <a:outerShdw blurRad="50800" dist="40000" dir="5400000" algn="tl" rotWithShape="0">
                  <a:srgbClr val="000000">
                    <a:shade val="5000"/>
                    <a:satMod val="120000"/>
                    <a:alpha val="33000"/>
                  </a:srgbClr>
                </a:outerShdw>
              </a:effectLst>
            </a:endParaRPr>
          </a:p>
        </p:txBody>
      </p:sp>
      <p:sp>
        <p:nvSpPr>
          <p:cNvPr id="5" name="TextBox 4"/>
          <p:cNvSpPr txBox="1"/>
          <p:nvPr/>
        </p:nvSpPr>
        <p:spPr>
          <a:xfrm>
            <a:off x="254000" y="3385434"/>
            <a:ext cx="7404591" cy="584776"/>
          </a:xfrm>
          <a:prstGeom prst="rect">
            <a:avLst/>
          </a:prstGeom>
          <a:noFill/>
        </p:spPr>
        <p:txBody>
          <a:bodyPr wrap="none" rtlCol="0">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00"/>
                </a:solidFill>
                <a:effectLst>
                  <a:outerShdw blurRad="50800" dist="40000" dir="5400000" algn="tl" rotWithShape="0">
                    <a:srgbClr val="000000">
                      <a:shade val="5000"/>
                      <a:satMod val="120000"/>
                      <a:alpha val="33000"/>
                    </a:srgbClr>
                  </a:outerShdw>
                </a:effectLst>
              </a:rPr>
              <a:t>2. ECONOMIC AND SOCIAL DEVELOPMENT</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00"/>
              </a:solidFill>
              <a:effectLst>
                <a:outerShdw blurRad="50800" dist="40000" dir="5400000" algn="tl" rotWithShape="0">
                  <a:srgbClr val="000000">
                    <a:shade val="5000"/>
                    <a:satMod val="120000"/>
                    <a:alpha val="33000"/>
                  </a:srgbClr>
                </a:outerShdw>
              </a:effectLst>
            </a:endParaRPr>
          </a:p>
        </p:txBody>
      </p:sp>
      <p:sp>
        <p:nvSpPr>
          <p:cNvPr id="6" name="TextBox 5"/>
          <p:cNvSpPr txBox="1"/>
          <p:nvPr/>
        </p:nvSpPr>
        <p:spPr>
          <a:xfrm>
            <a:off x="254000" y="4219810"/>
            <a:ext cx="8032968" cy="1077218"/>
          </a:xfrm>
          <a:prstGeom prst="rect">
            <a:avLst/>
          </a:prstGeom>
          <a:noFill/>
        </p:spPr>
        <p:txBody>
          <a:bodyPr wrap="none" rtlCol="0">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00"/>
                </a:solidFill>
                <a:effectLst>
                  <a:outerShdw blurRad="50800" dist="40000" dir="5400000" algn="tl" rotWithShape="0">
                    <a:srgbClr val="000000">
                      <a:shade val="5000"/>
                      <a:satMod val="120000"/>
                      <a:alpha val="33000"/>
                    </a:srgbClr>
                  </a:outerShdw>
                </a:effectLst>
              </a:rPr>
              <a:t>3. THE  SUSTAINABLE PROVISIONS OF ENERGY </a:t>
            </a:r>
          </a:p>
          <a:p>
            <a:r>
              <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00"/>
                </a:solidFill>
                <a:effectLst>
                  <a:outerShdw blurRad="50800" dist="40000" dir="5400000" algn="tl" rotWithShape="0">
                    <a:srgbClr val="000000">
                      <a:shade val="5000"/>
                      <a:satMod val="120000"/>
                      <a:alpha val="33000"/>
                    </a:srgbClr>
                  </a:outerShdw>
                </a:effectLst>
              </a:rPr>
              <a:t>	</a:t>
            </a:r>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00"/>
                </a:solidFill>
                <a:effectLst>
                  <a:outerShdw blurRad="50800" dist="40000" dir="5400000" algn="tl" rotWithShape="0">
                    <a:srgbClr val="000000">
                      <a:shade val="5000"/>
                      <a:satMod val="120000"/>
                      <a:alpha val="33000"/>
                    </a:srgbClr>
                  </a:outerShdw>
                </a:effectLst>
              </a:rPr>
              <a:t>AND INDUSTRIAL RAW MATERIALS</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rgbClr val="000000"/>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68150762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72142" y="306979"/>
            <a:ext cx="8418285" cy="1569660"/>
          </a:xfrm>
          <a:prstGeom prst="rect">
            <a:avLst/>
          </a:prstGeom>
        </p:spPr>
        <p:txBody>
          <a:bodyPr wrap="square">
            <a:spAutoFit/>
          </a:bodyPr>
          <a:lstStyle/>
          <a:p>
            <a:r>
              <a:rPr lang="en-US" sz="3200" dirty="0"/>
              <a:t>a large increase in crop production in developing countries achieved by the use of fertilizers, pesticides, and high-yield crop varieties.</a:t>
            </a:r>
            <a:endParaRPr lang="en-US" sz="3200" dirty="0"/>
          </a:p>
        </p:txBody>
      </p:sp>
    </p:spTree>
    <p:extLst>
      <p:ext uri="{BB962C8B-B14F-4D97-AF65-F5344CB8AC3E}">
        <p14:creationId xmlns:p14="http://schemas.microsoft.com/office/powerpoint/2010/main" val="7863553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11873" y="250762"/>
            <a:ext cx="8781143" cy="3046988"/>
          </a:xfrm>
          <a:prstGeom prst="rect">
            <a:avLst/>
          </a:prstGeom>
        </p:spPr>
        <p:txBody>
          <a:bodyPr wrap="square">
            <a:spAutoFit/>
          </a:bodyPr>
          <a:lstStyle/>
          <a:p>
            <a:r>
              <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Green Revolution refers to a series of research, development, and technology transfer initiatives, occurring between the 1940s and the late 1960s, that increased agriculture production worldwide, particularly in the developing world, beginning most markedly in the late 1960s.</a:t>
            </a:r>
          </a:p>
        </p:txBody>
      </p:sp>
      <p:sp>
        <p:nvSpPr>
          <p:cNvPr id="5" name="Rectangle 4"/>
          <p:cNvSpPr/>
          <p:nvPr/>
        </p:nvSpPr>
        <p:spPr>
          <a:xfrm>
            <a:off x="211873" y="4180614"/>
            <a:ext cx="8781143" cy="2554545"/>
          </a:xfrm>
          <a:prstGeom prst="rect">
            <a:avLst/>
          </a:prstGeom>
        </p:spPr>
        <p:txBody>
          <a:bodyPr wrap="square">
            <a:spAutoFit/>
          </a:bodyPr>
          <a:lstStyle/>
          <a:p>
            <a:r>
              <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These technologies included modern irrigation projects, pesticides, synthetic nitrogen fertilizer and improved crop varieties developed through the conventional, science-based methods available at the time.</a:t>
            </a:r>
          </a:p>
        </p:txBody>
      </p:sp>
    </p:spTree>
    <p:extLst>
      <p:ext uri="{BB962C8B-B14F-4D97-AF65-F5344CB8AC3E}">
        <p14:creationId xmlns:p14="http://schemas.microsoft.com/office/powerpoint/2010/main" val="247349577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19900"/>
          </a:xfrm>
          <a:prstGeom prst="rect">
            <a:avLst/>
          </a:prstGeom>
        </p:spPr>
      </p:pic>
      <p:sp>
        <p:nvSpPr>
          <p:cNvPr id="3" name="Rectangle 2"/>
          <p:cNvSpPr/>
          <p:nvPr/>
        </p:nvSpPr>
        <p:spPr>
          <a:xfrm>
            <a:off x="254000" y="216264"/>
            <a:ext cx="8672286" cy="1815882"/>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Cereal production more than doubled in developing nations between the years 1961–1985</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Yields of rice, maize, and wheat increased steadily during that period</a:t>
            </a:r>
            <a:r>
              <a:rPr lang="en-US" sz="28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2366375" y="2220195"/>
            <a:ext cx="4083169" cy="584776"/>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Environmental impact</a:t>
            </a:r>
          </a:p>
        </p:txBody>
      </p:sp>
      <p:sp>
        <p:nvSpPr>
          <p:cNvPr id="5" name="Rectangle 4"/>
          <p:cNvSpPr/>
          <p:nvPr/>
        </p:nvSpPr>
        <p:spPr>
          <a:xfrm>
            <a:off x="1470895" y="4750191"/>
            <a:ext cx="5740649" cy="523220"/>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relies on extensive use of pesticides</a:t>
            </a:r>
          </a:p>
        </p:txBody>
      </p:sp>
      <p:sp>
        <p:nvSpPr>
          <p:cNvPr id="6" name="Rectangle 5"/>
          <p:cNvSpPr/>
          <p:nvPr/>
        </p:nvSpPr>
        <p:spPr>
          <a:xfrm>
            <a:off x="254000" y="3250978"/>
            <a:ext cx="8672286" cy="954107"/>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reduce agricultural biodiversity, as it relied on just a few high-yield varieties of each crop.</a:t>
            </a:r>
            <a:endParaRPr lang="en-US" sz="28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22191952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749300"/>
            <a:ext cx="9144000" cy="5338286"/>
          </a:xfrm>
          <a:prstGeom prst="rect">
            <a:avLst/>
          </a:prstGeom>
        </p:spPr>
      </p:pic>
    </p:spTree>
    <p:extLst>
      <p:ext uri="{BB962C8B-B14F-4D97-AF65-F5344CB8AC3E}">
        <p14:creationId xmlns:p14="http://schemas.microsoft.com/office/powerpoint/2010/main" val="2060704633"/>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44500" y="0"/>
            <a:ext cx="8233394" cy="6858000"/>
          </a:xfrm>
          <a:prstGeom prst="rect">
            <a:avLst/>
          </a:prstGeom>
        </p:spPr>
      </p:pic>
    </p:spTree>
    <p:extLst>
      <p:ext uri="{BB962C8B-B14F-4D97-AF65-F5344CB8AC3E}">
        <p14:creationId xmlns:p14="http://schemas.microsoft.com/office/powerpoint/2010/main" val="130753432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50635" y="271970"/>
            <a:ext cx="8638553" cy="2062103"/>
          </a:xfrm>
          <a:prstGeom prst="rect">
            <a:avLst/>
          </a:prstGeom>
        </p:spPr>
        <p:txBody>
          <a:bodyPr wrap="square">
            <a:spAutoFit/>
          </a:bodyPr>
          <a:lstStyle/>
          <a:p>
            <a:r>
              <a:rPr lang="en-US" sz="32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 population is a summation of all the organisms of the same group or species, who live in the same geographical area, and have the capability of interbreeding.</a:t>
            </a:r>
            <a:endPar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Rectangle 3"/>
          <p:cNvSpPr/>
          <p:nvPr/>
        </p:nvSpPr>
        <p:spPr>
          <a:xfrm>
            <a:off x="250635" y="2967335"/>
            <a:ext cx="8638553" cy="954107"/>
          </a:xfrm>
          <a:prstGeom prst="rect">
            <a:avLst/>
          </a:prstGeom>
        </p:spPr>
        <p:txBody>
          <a:bodyPr wrap="square">
            <a:spAutoFit/>
          </a:bodyPr>
          <a:lstStyle/>
          <a:p>
            <a:r>
              <a:rPr lang="en-US" sz="2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As of July 2013, it is estimated to number 7.151 billion by the United States Census Bureau</a:t>
            </a:r>
            <a:endParaRPr lang="en-US" sz="2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Tree>
    <p:extLst>
      <p:ext uri="{BB962C8B-B14F-4D97-AF65-F5344CB8AC3E}">
        <p14:creationId xmlns:p14="http://schemas.microsoft.com/office/powerpoint/2010/main" val="8176739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206500" y="0"/>
            <a:ext cx="6720611" cy="6858000"/>
          </a:xfrm>
          <a:prstGeom prst="rect">
            <a:avLst/>
          </a:prstGeom>
        </p:spPr>
      </p:pic>
    </p:spTree>
    <p:extLst>
      <p:ext uri="{BB962C8B-B14F-4D97-AF65-F5344CB8AC3E}">
        <p14:creationId xmlns:p14="http://schemas.microsoft.com/office/powerpoint/2010/main" val="296071945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787400"/>
            <a:ext cx="9144000" cy="5258305"/>
          </a:xfrm>
          <a:prstGeom prst="rect">
            <a:avLst/>
          </a:prstGeom>
        </p:spPr>
      </p:pic>
      <p:sp>
        <p:nvSpPr>
          <p:cNvPr id="3" name="Rectangle 2"/>
          <p:cNvSpPr/>
          <p:nvPr/>
        </p:nvSpPr>
        <p:spPr>
          <a:xfrm>
            <a:off x="384306" y="418068"/>
            <a:ext cx="8521591" cy="584776"/>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Population Dynamics and Carrying Capacity</a:t>
            </a:r>
            <a:endParaRPr lang="en-US" sz="3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4" name="Rectangle 3"/>
          <p:cNvSpPr/>
          <p:nvPr/>
        </p:nvSpPr>
        <p:spPr>
          <a:xfrm>
            <a:off x="384306" y="3146356"/>
            <a:ext cx="8371209" cy="2616101"/>
          </a:xfrm>
          <a:prstGeom prst="rect">
            <a:avLst/>
          </a:prstGeom>
        </p:spPr>
        <p:txBody>
          <a:bodyPr wrap="squar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Population size is governed by births, deaths, immigration, and emigration:</a:t>
            </a:r>
          </a:p>
          <a:p>
            <a:endPar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endParaRPr lang="en-US" sz="36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r>
              <a:rPr lang="en-US" sz="2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[Population Change] = [Births + Immigration] – [Deaths + Emigration)</a:t>
            </a:r>
            <a:endParaRPr lang="en-US" sz="2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23962448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381000"/>
            <a:ext cx="7772400" cy="68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p>
            <a:endParaRPr lang="en-US" sz="4000" dirty="0">
              <a:effectLst>
                <a:outerShdw blurRad="38100" dist="38100" dir="2700000" algn="tl">
                  <a:srgbClr val="FFFFFF"/>
                </a:outerShdw>
              </a:effectLst>
              <a:latin typeface="Arial" charset="0"/>
            </a:endParaRPr>
          </a:p>
        </p:txBody>
      </p:sp>
      <p:pic>
        <p:nvPicPr>
          <p:cNvPr id="3" name="Picture 2"/>
          <p:cNvPicPr>
            <a:picLocks noChangeAspect="1"/>
          </p:cNvPicPr>
          <p:nvPr/>
        </p:nvPicPr>
        <p:blipFill>
          <a:blip r:embed="rId2"/>
          <a:stretch>
            <a:fillRect/>
          </a:stretch>
        </p:blipFill>
        <p:spPr>
          <a:xfrm>
            <a:off x="0" y="-1"/>
            <a:ext cx="4561558" cy="6833563"/>
          </a:xfrm>
          <a:prstGeom prst="rect">
            <a:avLst/>
          </a:prstGeom>
        </p:spPr>
      </p:pic>
      <p:sp>
        <p:nvSpPr>
          <p:cNvPr id="4" name="Rectangle 3"/>
          <p:cNvSpPr/>
          <p:nvPr/>
        </p:nvSpPr>
        <p:spPr>
          <a:xfrm>
            <a:off x="448298" y="3626929"/>
            <a:ext cx="3600064" cy="954107"/>
          </a:xfrm>
          <a:prstGeom prst="rect">
            <a:avLst/>
          </a:prstGeom>
        </p:spPr>
        <p:txBody>
          <a:bodyPr wrap="none">
            <a:spAutoFit/>
          </a:bodyPr>
          <a:lstStyle/>
          <a:p>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P</a:t>
            </a:r>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opulation </a:t>
            </a:r>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determines </a:t>
            </a:r>
            <a:endPar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r>
              <a:rPr lang="en-US" sz="28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agricultural </a:t>
            </a:r>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methods.</a:t>
            </a:r>
          </a:p>
        </p:txBody>
      </p:sp>
      <p:sp>
        <p:nvSpPr>
          <p:cNvPr id="5" name="Rectangle 4"/>
          <p:cNvSpPr/>
          <p:nvPr/>
        </p:nvSpPr>
        <p:spPr>
          <a:xfrm>
            <a:off x="223482" y="4600486"/>
            <a:ext cx="4572000" cy="1384995"/>
          </a:xfrm>
          <a:prstGeom prst="rect">
            <a:avLst/>
          </a:prstGeom>
        </p:spPr>
        <p:txBody>
          <a:bodyPr>
            <a:spAutoFit/>
          </a:bodyPr>
          <a:lstStyle/>
          <a:p>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"The power of ingenuity would always outmatch that of demand"</a:t>
            </a:r>
          </a:p>
        </p:txBody>
      </p:sp>
      <p:pic>
        <p:nvPicPr>
          <p:cNvPr id="6" name="Picture 5"/>
          <p:cNvPicPr>
            <a:picLocks noChangeAspect="1"/>
          </p:cNvPicPr>
          <p:nvPr/>
        </p:nvPicPr>
        <p:blipFill>
          <a:blip r:embed="rId3"/>
          <a:stretch>
            <a:fillRect/>
          </a:stretch>
        </p:blipFill>
        <p:spPr>
          <a:xfrm>
            <a:off x="4561558" y="0"/>
            <a:ext cx="4582442" cy="6833562"/>
          </a:xfrm>
          <a:prstGeom prst="rect">
            <a:avLst/>
          </a:prstGeom>
        </p:spPr>
      </p:pic>
      <p:sp>
        <p:nvSpPr>
          <p:cNvPr id="7" name="Rectangle 6"/>
          <p:cNvSpPr/>
          <p:nvPr/>
        </p:nvSpPr>
        <p:spPr>
          <a:xfrm>
            <a:off x="4572000" y="4174818"/>
            <a:ext cx="4572000" cy="1938992"/>
          </a:xfrm>
          <a:prstGeom prst="rect">
            <a:avLst/>
          </a:prstGeom>
        </p:spPr>
        <p:txBody>
          <a:bodyPr>
            <a:spAutoFit/>
          </a:bodyPr>
          <a:lstStyle/>
          <a:p>
            <a:r>
              <a:rPr lang="en-US"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The rate of the population's growth increase faster than the rate of the food supply which later cause problems such as poverty and famine.</a:t>
            </a:r>
          </a:p>
        </p:txBody>
      </p:sp>
      <p:sp>
        <p:nvSpPr>
          <p:cNvPr id="8" name="Rectangle 7"/>
          <p:cNvSpPr/>
          <p:nvPr/>
        </p:nvSpPr>
        <p:spPr>
          <a:xfrm>
            <a:off x="4966221" y="196334"/>
            <a:ext cx="3922167" cy="461665"/>
          </a:xfrm>
          <a:prstGeom prst="rect">
            <a:avLst/>
          </a:prstGeom>
        </p:spPr>
        <p:txBody>
          <a:bodyPr wrap="none">
            <a:spAutoFit/>
          </a:bodyPr>
          <a:lstStyle/>
          <a:p>
            <a:r>
              <a:rPr lang="en-US"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Thomas Malthus (1766-1834)</a:t>
            </a:r>
          </a:p>
        </p:txBody>
      </p:sp>
      <p:sp>
        <p:nvSpPr>
          <p:cNvPr id="9" name="Rectangle 8"/>
          <p:cNvSpPr/>
          <p:nvPr/>
        </p:nvSpPr>
        <p:spPr>
          <a:xfrm>
            <a:off x="448298" y="196334"/>
            <a:ext cx="3557134" cy="461665"/>
          </a:xfrm>
          <a:prstGeom prst="rect">
            <a:avLst/>
          </a:prstGeom>
        </p:spPr>
        <p:txBody>
          <a:bodyPr wrap="none">
            <a:spAutoFit/>
          </a:bodyPr>
          <a:lstStyle/>
          <a:p>
            <a:r>
              <a:rPr lang="de-DE"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Ester </a:t>
            </a:r>
            <a:r>
              <a:rPr lang="de-DE" sz="24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Boserup</a:t>
            </a:r>
            <a:r>
              <a:rPr lang="de-DE"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 (1910-</a:t>
            </a:r>
            <a:r>
              <a:rPr lang="de-DE" sz="2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1999) </a:t>
            </a:r>
            <a:endParaRPr lang="en-US" sz="2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sp>
        <p:nvSpPr>
          <p:cNvPr id="10" name="Rectangle 9"/>
          <p:cNvSpPr/>
          <p:nvPr/>
        </p:nvSpPr>
        <p:spPr>
          <a:xfrm>
            <a:off x="3204546" y="733185"/>
            <a:ext cx="3275256" cy="523220"/>
          </a:xfrm>
          <a:prstGeom prst="rect">
            <a:avLst/>
          </a:prstGeom>
        </p:spPr>
        <p:txBody>
          <a:bodyPr wrap="none">
            <a:spAutoFit/>
          </a:bodyPr>
          <a:lstStyle/>
          <a:p>
            <a:r>
              <a:rPr lang="en-US" sz="2800" b="1" dirty="0" err="1">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www.livingston.org</a:t>
            </a:r>
            <a:r>
              <a:rPr lang="en-US" sz="28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t>
            </a:r>
          </a:p>
        </p:txBody>
      </p:sp>
    </p:spTree>
    <p:extLst>
      <p:ext uri="{BB962C8B-B14F-4D97-AF65-F5344CB8AC3E}">
        <p14:creationId xmlns:p14="http://schemas.microsoft.com/office/powerpoint/2010/main" val="188946693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 y="0"/>
            <a:ext cx="9152693" cy="6858000"/>
          </a:xfrm>
          <a:prstGeom prst="rect">
            <a:avLst/>
          </a:prstGeom>
        </p:spPr>
      </p:pic>
      <p:sp>
        <p:nvSpPr>
          <p:cNvPr id="3" name="TextBox 2"/>
          <p:cNvSpPr txBox="1"/>
          <p:nvPr/>
        </p:nvSpPr>
        <p:spPr>
          <a:xfrm>
            <a:off x="979714" y="598714"/>
            <a:ext cx="4759235" cy="584776"/>
          </a:xfrm>
          <a:prstGeom prst="rect">
            <a:avLst/>
          </a:prstGeom>
          <a:noFill/>
        </p:spPr>
        <p:txBody>
          <a:bodyPr wrap="none" rtlCol="0">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HUMANS AND RESOURCES</a:t>
            </a:r>
            <a:endParaRPr lang="en-US" sz="3200" dirty="0"/>
          </a:p>
        </p:txBody>
      </p:sp>
      <p:sp>
        <p:nvSpPr>
          <p:cNvPr id="4" name="TextBox 3"/>
          <p:cNvSpPr txBox="1"/>
          <p:nvPr/>
        </p:nvSpPr>
        <p:spPr>
          <a:xfrm>
            <a:off x="1923143" y="2540000"/>
            <a:ext cx="2672526" cy="584776"/>
          </a:xfrm>
          <a:prstGeom prst="rect">
            <a:avLst/>
          </a:prstGeom>
          <a:noFill/>
        </p:spPr>
        <p:txBody>
          <a:bodyPr wrap="none" rtlCol="0">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BIOZONE TEXT</a:t>
            </a:r>
            <a:endParaRPr lang="en-US" sz="3200" dirty="0"/>
          </a:p>
        </p:txBody>
      </p:sp>
      <p:sp>
        <p:nvSpPr>
          <p:cNvPr id="5" name="TextBox 4"/>
          <p:cNvSpPr txBox="1"/>
          <p:nvPr/>
        </p:nvSpPr>
        <p:spPr>
          <a:xfrm>
            <a:off x="3120571" y="4499429"/>
            <a:ext cx="1714933" cy="1077218"/>
          </a:xfrm>
          <a:prstGeom prst="rect">
            <a:avLst/>
          </a:prstGeom>
          <a:noFill/>
        </p:spPr>
        <p:txBody>
          <a:bodyPr wrap="none" rtlCol="0">
            <a:spAutoFit/>
          </a:bodyPr>
          <a:lstStyle/>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PAGE  96 </a:t>
            </a:r>
          </a:p>
          <a:p>
            <a:r>
              <a:rPr lang="en-US" sz="32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	1-2</a:t>
            </a:r>
            <a:endParaRPr lang="en-US" sz="32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extLst>
      <p:ext uri="{BB962C8B-B14F-4D97-AF65-F5344CB8AC3E}">
        <p14:creationId xmlns:p14="http://schemas.microsoft.com/office/powerpoint/2010/main" val="30132244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6792" cy="6858000"/>
          </a:xfrm>
          <a:prstGeom prst="rect">
            <a:avLst/>
          </a:prstGeom>
        </p:spPr>
      </p:pic>
      <p:sp>
        <p:nvSpPr>
          <p:cNvPr id="4" name="Rectangle 3"/>
          <p:cNvSpPr/>
          <p:nvPr/>
        </p:nvSpPr>
        <p:spPr>
          <a:xfrm>
            <a:off x="580571" y="797511"/>
            <a:ext cx="8236858" cy="4031873"/>
          </a:xfrm>
          <a:prstGeom prst="rect">
            <a:avLst/>
          </a:prstGeom>
        </p:spPr>
        <p:txBody>
          <a:bodyPr wrap="square">
            <a:spAutoFit/>
          </a:bodyPr>
          <a:lstStyle/>
          <a:p>
            <a:r>
              <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Overpopulation</a:t>
            </a:r>
          </a:p>
          <a:p>
            <a:r>
              <a:rPr lang="en-US" sz="32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Overpopulation is a function of the number of individuals compared to the relevant resources, such as the water and essential nutrients they need to survive. It can result from an increase in births, a decline in mortality rates, an increase in immigration, or an unsustainable biome and depletion of resources.</a:t>
            </a:r>
          </a:p>
        </p:txBody>
      </p:sp>
    </p:spTree>
    <p:extLst>
      <p:ext uri="{BB962C8B-B14F-4D97-AF65-F5344CB8AC3E}">
        <p14:creationId xmlns:p14="http://schemas.microsoft.com/office/powerpoint/2010/main" val="758978578"/>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135619" y="450989"/>
            <a:ext cx="4572000" cy="4031873"/>
          </a:xfrm>
          <a:prstGeom prst="rect">
            <a:avLst/>
          </a:prstGeom>
        </p:spPr>
        <p:txBody>
          <a:bodyPr>
            <a:spAutoFit/>
          </a:bodyPr>
          <a:lstStyle/>
          <a:p>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under population</a:t>
            </a:r>
          </a:p>
          <a:p>
            <a:endPar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a:p>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An insufficient number of residents compared to the number who could live in a given area and maintain a given plane of living.</a:t>
            </a:r>
          </a:p>
        </p:txBody>
      </p:sp>
    </p:spTree>
    <p:extLst>
      <p:ext uri="{BB962C8B-B14F-4D97-AF65-F5344CB8AC3E}">
        <p14:creationId xmlns:p14="http://schemas.microsoft.com/office/powerpoint/2010/main" val="324113372"/>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0"/>
            <a:ext cx="9144000" cy="6858000"/>
          </a:xfrm>
          <a:prstGeom prst="rect">
            <a:avLst/>
          </a:prstGeom>
        </p:spPr>
      </p:pic>
      <p:sp>
        <p:nvSpPr>
          <p:cNvPr id="3" name="Rectangle 2"/>
          <p:cNvSpPr/>
          <p:nvPr/>
        </p:nvSpPr>
        <p:spPr>
          <a:xfrm>
            <a:off x="250635" y="88142"/>
            <a:ext cx="8555008" cy="2062103"/>
          </a:xfrm>
          <a:prstGeom prst="rect">
            <a:avLst/>
          </a:prstGeom>
        </p:spPr>
        <p:txBody>
          <a:bodyPr wrap="square">
            <a:spAutoFit/>
          </a:bodyPr>
          <a:lstStyle/>
          <a:p>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optimum population</a:t>
            </a:r>
          </a:p>
          <a:p>
            <a:r>
              <a:rPr lang="en-US" sz="32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The optimum population is the size of a population that is the best out of several outcomes.</a:t>
            </a:r>
          </a:p>
        </p:txBody>
      </p:sp>
    </p:spTree>
    <p:extLst>
      <p:ext uri="{BB962C8B-B14F-4D97-AF65-F5344CB8AC3E}">
        <p14:creationId xmlns:p14="http://schemas.microsoft.com/office/powerpoint/2010/main" val="408633881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136</TotalTime>
  <Words>450</Words>
  <Application>Microsoft Macintosh PowerPoint</Application>
  <PresentationFormat>On-screen Show (4:3)</PresentationFormat>
  <Paragraphs>45</Paragraphs>
  <Slides>15</Slides>
  <Notes>0</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dcsb</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Brown, Kevin E.</dc:creator>
  <cp:lastModifiedBy>Brown, Kevin E.</cp:lastModifiedBy>
  <cp:revision>15</cp:revision>
  <dcterms:created xsi:type="dcterms:W3CDTF">2014-03-19T16:01:11Z</dcterms:created>
  <dcterms:modified xsi:type="dcterms:W3CDTF">2014-03-20T00:01:51Z</dcterms:modified>
</cp:coreProperties>
</file>